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sldIdLst>
    <p:sldId id="258" r:id="rId2"/>
    <p:sldId id="259" r:id="rId3"/>
    <p:sldId id="264" r:id="rId4"/>
    <p:sldId id="260" r:id="rId5"/>
    <p:sldId id="261" r:id="rId6"/>
    <p:sldId id="262" r:id="rId7"/>
    <p:sldId id="263" r:id="rId8"/>
    <p:sldId id="265" r:id="rId9"/>
    <p:sldId id="266" r:id="rId10"/>
    <p:sldId id="267" r:id="rId11"/>
    <p:sldId id="270" r:id="rId12"/>
    <p:sldId id="269" r:id="rId13"/>
    <p:sldId id="271" r:id="rId14"/>
    <p:sldId id="275" r:id="rId15"/>
    <p:sldId id="276" r:id="rId16"/>
    <p:sldId id="277" r:id="rId17"/>
    <p:sldId id="278" r:id="rId18"/>
    <p:sldId id="279" r:id="rId19"/>
    <p:sldId id="281" r:id="rId20"/>
    <p:sldId id="280" r:id="rId21"/>
    <p:sldId id="282" r:id="rId22"/>
    <p:sldId id="283" r:id="rId23"/>
    <p:sldId id="285" r:id="rId24"/>
    <p:sldId id="286" r:id="rId25"/>
    <p:sldId id="287" r:id="rId26"/>
    <p:sldId id="288" r:id="rId27"/>
    <p:sldId id="289" r:id="rId28"/>
    <p:sldId id="290"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310" r:id="rId48"/>
    <p:sldId id="311" r:id="rId49"/>
    <p:sldId id="312" r:id="rId50"/>
    <p:sldId id="313" r:id="rId51"/>
    <p:sldId id="314" r:id="rId52"/>
    <p:sldId id="315" r:id="rId53"/>
    <p:sldId id="316" r:id="rId54"/>
    <p:sldId id="317" r:id="rId55"/>
    <p:sldId id="318" r:id="rId56"/>
    <p:sldId id="319" r:id="rId57"/>
    <p:sldId id="320" r:id="rId58"/>
    <p:sldId id="321" r:id="rId59"/>
    <p:sldId id="322" r:id="rId60"/>
    <p:sldId id="324" r:id="rId61"/>
    <p:sldId id="272" r:id="rId62"/>
    <p:sldId id="274" r:id="rId63"/>
    <p:sldId id="273" r:id="rId64"/>
    <p:sldId id="325" r:id="rId6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47" autoAdjust="0"/>
  </p:normalViewPr>
  <p:slideViewPr>
    <p:cSldViewPr>
      <p:cViewPr varScale="1">
        <p:scale>
          <a:sx n="104" d="100"/>
          <a:sy n="104" d="100"/>
        </p:scale>
        <p:origin x="-118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E6DC9F-71E8-40DD-8934-EA5F83DC7B08}" type="datetimeFigureOut">
              <a:rPr lang="en-US" smtClean="0"/>
              <a:t>2/6/2010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6B7F7C-802D-47D7-A7FF-97477C47DB70}"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A6C09368-E294-4443-B130-B7A0FB646928}" type="slidenum">
              <a:rPr lang="en-US" smtClean="0"/>
              <a:pPr/>
              <a:t>47</a:t>
            </a:fld>
            <a:endParaRPr lang="en-US" smtClean="0"/>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r>
              <a:rPr lang="en-US" smtClean="0"/>
              <a:t>The following sites contain material that is generally free to use, not copyrighted, whose copyright has expired, or is not copyrightable. The list includes resources from US government agencies, educational organizations and companies that provide materials for students and teachers.</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A21445A5-0D5F-46FA-8B5C-2F9DE73E412B}" type="datetimeFigureOut">
              <a:rPr lang="en-US" smtClean="0"/>
              <a:t>2/6/2010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AE67A63-2062-4492-89ED-A49FB13A6999}"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E67A63-2062-4492-89ED-A49FB13A69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E67A63-2062-4492-89ED-A49FB13A69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E67A63-2062-4492-89ED-A49FB13A6999}"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AE67A63-2062-4492-89ED-A49FB13A6999}"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E67A63-2062-4492-89ED-A49FB13A6999}"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AE67A63-2062-4492-89ED-A49FB13A699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AE67A63-2062-4492-89ED-A49FB13A6999}"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21445A5-0D5F-46FA-8B5C-2F9DE73E412B}" type="datetimeFigureOut">
              <a:rPr lang="en-US" smtClean="0"/>
              <a:t>2/6/2010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AE67A63-2062-4492-89ED-A49FB13A69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21445A5-0D5F-46FA-8B5C-2F9DE73E412B}" type="datetimeFigureOut">
              <a:rPr lang="en-US" smtClean="0"/>
              <a:t>2/6/2010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AE67A63-2062-4492-89ED-A49FB13A6999}"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21445A5-0D5F-46FA-8B5C-2F9DE73E412B}" type="datetimeFigureOut">
              <a:rPr lang="en-US" smtClean="0"/>
              <a:t>2/6/2010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AE67A63-2062-4492-89ED-A49FB13A6999}"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A21445A5-0D5F-46FA-8B5C-2F9DE73E412B}" type="datetimeFigureOut">
              <a:rPr lang="en-US" smtClean="0"/>
              <a:t>2/6/2010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AE67A63-2062-4492-89ED-A49FB13A6999}"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ITbuFIG4Xvc" TargetMode="External"/><Relationship Id="rId2" Type="http://schemas.openxmlformats.org/officeDocument/2006/relationships/hyperlink" Target="http://www.youtube.com/watch?v=hkZo7kqpd14" TargetMode="Externa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hyperlink" Target="http://www.imageafter.com/" TargetMode="External"/><Relationship Id="rId2" Type="http://schemas.openxmlformats.org/officeDocument/2006/relationships/hyperlink" Target="http://www.pixelperfectdigital.com/" TargetMode="External"/><Relationship Id="rId1" Type="http://schemas.openxmlformats.org/officeDocument/2006/relationships/slideLayout" Target="../slideLayouts/slideLayout2.xml"/><Relationship Id="rId6" Type="http://schemas.openxmlformats.org/officeDocument/2006/relationships/hyperlink" Target="http://www.freephotosbank.com/" TargetMode="External"/><Relationship Id="rId5" Type="http://schemas.openxmlformats.org/officeDocument/2006/relationships/hyperlink" Target="http://www.freedigitalphotos.net/" TargetMode="External"/><Relationship Id="rId4" Type="http://schemas.openxmlformats.org/officeDocument/2006/relationships/hyperlink" Target="http://freerangestock.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kanter.blip.tv/file/7588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jasonohler.com/storytelling/%20http:/www.teachertube.com/" TargetMode="External"/><Relationship Id="rId2" Type="http://schemas.openxmlformats.org/officeDocument/2006/relationships/hyperlink" Target="http://www.jasonohler.com/storytelling/%20http:/www.schooltube.com/"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earch.creativecommons.org/"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www.copyrightkids.org/definitions.html#soundrecordin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www.templetons.com/brad/copymyths.html"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americanrhetoric.com/"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memory.loc.gov/ammem/"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digitalhistory.uh.edu/images.cf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hyperlink" Target="http://digitalgallery.nypl.org/nypldigital/index.cfm"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americanrhetoric.com/" TargetMode="Externa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iki.creativecommons.org/images/c/c6/Sharing_creative_works_IMG-12.png" TargetMode="External"/><Relationship Id="rId2" Type="http://schemas.openxmlformats.org/officeDocument/2006/relationships/hyperlink" Target="http://www.flickr.com/creativecommons/"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Image:Spec2-1.gif"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Image:Spec2-3.gif" TargetMode="Externa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Image:Spec3-2.gi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Image:Spec3-3.gif"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Image:Spec3-4.gif"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iki.creativecommons.org/images/8/82/Sharing_creative_works_IMG-21.pn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www.bjpconsulting.com/products/digitales/"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www.wauwatosa.k12.wi.us/students/el_library_images.cfm#d25079" TargetMode="External"/><Relationship Id="rId3" Type="http://schemas.openxmlformats.org/officeDocument/2006/relationships/hyperlink" Target="http://openphoto.net/" TargetMode="External"/><Relationship Id="rId7" Type="http://schemas.openxmlformats.org/officeDocument/2006/relationships/hyperlink" Target="http://morguefile.com/" TargetMode="External"/><Relationship Id="rId2" Type="http://schemas.openxmlformats.org/officeDocument/2006/relationships/hyperlink" Target="http://www.sxc.hu/" TargetMode="External"/><Relationship Id="rId1" Type="http://schemas.openxmlformats.org/officeDocument/2006/relationships/slideLayout" Target="../slideLayouts/slideLayout2.xml"/><Relationship Id="rId6" Type="http://schemas.openxmlformats.org/officeDocument/2006/relationships/hyperlink" Target="http://www.freemediagoo.com/" TargetMode="External"/><Relationship Id="rId5" Type="http://schemas.openxmlformats.org/officeDocument/2006/relationships/hyperlink" Target="http://www.unprofound.com/" TargetMode="External"/><Relationship Id="rId4" Type="http://schemas.openxmlformats.org/officeDocument/2006/relationships/hyperlink" Target="http://www.stockvault.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Motion</a:t>
            </a:r>
            <a:endParaRPr lang="en-US" dirty="0"/>
          </a:p>
        </p:txBody>
      </p:sp>
      <p:sp>
        <p:nvSpPr>
          <p:cNvPr id="8" name="TextBox 7"/>
          <p:cNvSpPr txBox="1"/>
          <p:nvPr/>
        </p:nvSpPr>
        <p:spPr>
          <a:xfrm>
            <a:off x="685800" y="3124200"/>
            <a:ext cx="5943600" cy="369332"/>
          </a:xfrm>
          <a:prstGeom prst="rect">
            <a:avLst/>
          </a:prstGeom>
          <a:noFill/>
        </p:spPr>
        <p:txBody>
          <a:bodyPr wrap="square" rtlCol="0">
            <a:spAutoFit/>
          </a:bodyPr>
          <a:lstStyle/>
          <a:p>
            <a:r>
              <a:rPr lang="en-US" dirty="0" smtClean="0">
                <a:hlinkClick r:id="rId2"/>
              </a:rPr>
              <a:t>Ken Burn’s on the Ken Burn’s Effect</a:t>
            </a:r>
            <a:endParaRPr lang="en-US" dirty="0"/>
          </a:p>
        </p:txBody>
      </p:sp>
      <p:sp>
        <p:nvSpPr>
          <p:cNvPr id="9" name="TextBox 8"/>
          <p:cNvSpPr txBox="1"/>
          <p:nvPr/>
        </p:nvSpPr>
        <p:spPr>
          <a:xfrm>
            <a:off x="762000" y="3733800"/>
            <a:ext cx="4876800" cy="381000"/>
          </a:xfrm>
          <a:prstGeom prst="rect">
            <a:avLst/>
          </a:prstGeom>
          <a:noFill/>
        </p:spPr>
        <p:txBody>
          <a:bodyPr wrap="square" rtlCol="0">
            <a:spAutoFit/>
          </a:bodyPr>
          <a:lstStyle/>
          <a:p>
            <a:r>
              <a:rPr lang="en-US" dirty="0" smtClean="0">
                <a:hlinkClick r:id="rId3"/>
              </a:rPr>
              <a:t>Ken Burn’s Jazz</a:t>
            </a:r>
            <a:endParaRPr lang="en-US" dirty="0"/>
          </a:p>
        </p:txBody>
      </p:sp>
      <p:pic>
        <p:nvPicPr>
          <p:cNvPr id="1026" name="Picture 2"/>
          <p:cNvPicPr>
            <a:picLocks noChangeAspect="1" noChangeArrowheads="1"/>
          </p:cNvPicPr>
          <p:nvPr/>
        </p:nvPicPr>
        <p:blipFill>
          <a:blip r:embed="rId4" cstate="print"/>
          <a:srcRect/>
          <a:stretch>
            <a:fillRect/>
          </a:stretch>
        </p:blipFill>
        <p:spPr bwMode="auto">
          <a:xfrm>
            <a:off x="1600200" y="4191000"/>
            <a:ext cx="5675586" cy="1828800"/>
          </a:xfrm>
          <a:prstGeom prst="rect">
            <a:avLst/>
          </a:prstGeom>
          <a:noFill/>
          <a:ln w="9525">
            <a:noFill/>
            <a:miter lim="800000"/>
            <a:headEnd/>
            <a:tailEnd/>
          </a:ln>
        </p:spPr>
      </p:pic>
      <p:sp>
        <p:nvSpPr>
          <p:cNvPr id="7" name="TextBox 6"/>
          <p:cNvSpPr txBox="1"/>
          <p:nvPr/>
        </p:nvSpPr>
        <p:spPr>
          <a:xfrm>
            <a:off x="609600" y="1295400"/>
            <a:ext cx="7315200" cy="2031325"/>
          </a:xfrm>
          <a:prstGeom prst="rect">
            <a:avLst/>
          </a:prstGeom>
          <a:noFill/>
        </p:spPr>
        <p:txBody>
          <a:bodyPr wrap="square" rtlCol="0">
            <a:spAutoFit/>
          </a:bodyPr>
          <a:lstStyle/>
          <a:p>
            <a:pPr>
              <a:buFont typeface="Arial" pitchFamily="34" charset="0"/>
              <a:buChar char="•"/>
            </a:pPr>
            <a:r>
              <a:rPr lang="en-US" dirty="0" smtClean="0"/>
              <a:t>Wide shots set the scene</a:t>
            </a:r>
          </a:p>
          <a:p>
            <a:pPr>
              <a:buFont typeface="Arial" pitchFamily="34" charset="0"/>
              <a:buChar char="•"/>
            </a:pPr>
            <a:r>
              <a:rPr lang="en-US" dirty="0" smtClean="0"/>
              <a:t>medium shots what is happening </a:t>
            </a:r>
          </a:p>
          <a:p>
            <a:pPr>
              <a:buFont typeface="Arial" pitchFamily="34" charset="0"/>
              <a:buChar char="•"/>
            </a:pPr>
            <a:r>
              <a:rPr lang="en-US" dirty="0" smtClean="0"/>
              <a:t>close ups-emit emotion (especially the eyes)- “Ken Burns effect”</a:t>
            </a:r>
          </a:p>
          <a:p>
            <a:pPr>
              <a:buFont typeface="Arial" pitchFamily="34" charset="0"/>
              <a:buChar char="•"/>
            </a:pPr>
            <a:r>
              <a:rPr lang="en-US" dirty="0" smtClean="0"/>
              <a:t>Left to Right is more comfortable than right to left</a:t>
            </a:r>
          </a:p>
          <a:p>
            <a:pPr>
              <a:buFont typeface="Arial" pitchFamily="34" charset="0"/>
              <a:buChar char="•"/>
            </a:pPr>
            <a:r>
              <a:rPr lang="en-US" dirty="0" smtClean="0"/>
              <a:t>Zoom scary</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en-US" dirty="0" smtClean="0">
                <a:hlinkClick r:id="rId2"/>
              </a:rPr>
              <a:t>7. Pixel Perfect Digital</a:t>
            </a:r>
            <a:r>
              <a:rPr lang="en-US" dirty="0" smtClean="0"/>
              <a:t>. This interesting site includes over 4,000 stock photos, neatly </a:t>
            </a:r>
            <a:r>
              <a:rPr lang="en-US" dirty="0" err="1" smtClean="0"/>
              <a:t>organised</a:t>
            </a:r>
            <a:r>
              <a:rPr lang="en-US" dirty="0" smtClean="0"/>
              <a:t> in categories from Abstract and Animals to Places and Transportation. The best part of Pixel Perfect Digital is the collection of digital art and illustrations, though; stylish images that are hard to find elsewhere. </a:t>
            </a:r>
          </a:p>
          <a:p>
            <a:r>
              <a:rPr lang="en-US" dirty="0" smtClean="0">
                <a:hlinkClick r:id="rId3"/>
              </a:rPr>
              <a:t>8. Image*After</a:t>
            </a:r>
            <a:r>
              <a:rPr lang="en-US" dirty="0" smtClean="0"/>
              <a:t>. Image*After didn't impress us with its conventional photos, but the more abstract efforts - everything from electronic components to brick walls and artistic blurs - are much more compelling, especially if you're looking for an unusual background image. </a:t>
            </a:r>
          </a:p>
          <a:p>
            <a:r>
              <a:rPr lang="en-US" dirty="0" smtClean="0">
                <a:hlinkClick r:id="rId4"/>
              </a:rPr>
              <a:t>9. </a:t>
            </a:r>
            <a:r>
              <a:rPr lang="en-US" dirty="0" err="1" smtClean="0">
                <a:hlinkClick r:id="rId4"/>
              </a:rPr>
              <a:t>Freerange</a:t>
            </a:r>
            <a:r>
              <a:rPr lang="en-US" dirty="0" smtClean="0"/>
              <a:t>. The </a:t>
            </a:r>
            <a:r>
              <a:rPr lang="en-US" dirty="0" err="1" smtClean="0"/>
              <a:t>Freerange</a:t>
            </a:r>
            <a:r>
              <a:rPr lang="en-US" dirty="0" smtClean="0"/>
              <a:t> site search has an annoying habit of returning photos that have nothing to do with your keywords. But keep trying, and whether you're looking for animals or objects, people, places or arty, near abstract shots, you'll find a suitable high resolution shot here. </a:t>
            </a:r>
          </a:p>
          <a:p>
            <a:r>
              <a:rPr lang="en-US" dirty="0" smtClean="0">
                <a:hlinkClick r:id="rId5"/>
              </a:rPr>
              <a:t>10. Free Digital Photos</a:t>
            </a:r>
            <a:r>
              <a:rPr lang="en-US" dirty="0" smtClean="0"/>
              <a:t>. There are just a few images here - searching for "cat", say, returns only 13 photos - and only the relatively low resolution (around 640 x 480) versions are free. Free Digital Photos requires a credit if you use one, too. It does have some excellent shots, though, and could be just what you need to spice up a personal website. </a:t>
            </a:r>
          </a:p>
          <a:p>
            <a:r>
              <a:rPr lang="en-US" dirty="0" smtClean="0">
                <a:hlinkClick r:id="rId6"/>
              </a:rPr>
              <a:t>11. Free Photos Bank</a:t>
            </a:r>
            <a:r>
              <a:rPr lang="en-US" dirty="0" smtClean="0"/>
              <a:t>. The Free Photos Bank site provides a typical range of free photos - people, animals, landscapes and so on. They're better at abstract shots, though, backgrounds and digital artwork, so this is a good place to start looking for those more unusual images. There's no registration required so downloading is easy, whatever you're after. </a:t>
            </a:r>
          </a:p>
          <a:p>
            <a:endParaRPr lang="en-US" dirty="0"/>
          </a:p>
        </p:txBody>
      </p:sp>
      <p:sp>
        <p:nvSpPr>
          <p:cNvPr id="2" name="Title 1"/>
          <p:cNvSpPr>
            <a:spLocks noGrp="1"/>
          </p:cNvSpPr>
          <p:nvPr>
            <p:ph type="title"/>
          </p:nvPr>
        </p:nvSpPr>
        <p:spPr/>
        <p:txBody>
          <a:body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Flip USB drive very easy</a:t>
            </a:r>
          </a:p>
          <a:p>
            <a:r>
              <a:rPr lang="en-US" dirty="0" smtClean="0"/>
              <a:t>Digital Video Camera </a:t>
            </a:r>
            <a:r>
              <a:rPr lang="en-US" b="1" dirty="0" smtClean="0"/>
              <a:t>(aka </a:t>
            </a:r>
            <a:r>
              <a:rPr lang="en-US" b="1" dirty="0" err="1" smtClean="0"/>
              <a:t>Firewire</a:t>
            </a:r>
            <a:r>
              <a:rPr lang="en-US" b="1" dirty="0" smtClean="0"/>
              <a:t>) output</a:t>
            </a:r>
            <a:r>
              <a:rPr lang="en-US" dirty="0" smtClean="0"/>
              <a:t>, so you can import your video directly from your camera to your computer...this seems fairly standard these days. </a:t>
            </a:r>
            <a:endParaRPr lang="en-US" dirty="0"/>
          </a:p>
        </p:txBody>
      </p:sp>
      <p:sp>
        <p:nvSpPr>
          <p:cNvPr id="3" name="Title 2"/>
          <p:cNvSpPr>
            <a:spLocks noGrp="1"/>
          </p:cNvSpPr>
          <p:nvPr>
            <p:ph type="title"/>
          </p:nvPr>
        </p:nvSpPr>
        <p:spPr/>
        <p:txBody>
          <a:bodyPr/>
          <a:lstStyle/>
          <a:p>
            <a:r>
              <a:rPr lang="en-US" dirty="0" smtClean="0"/>
              <a:t>Video cameras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t>Video Mistakes</a:t>
            </a:r>
          </a:p>
        </p:txBody>
      </p:sp>
      <p:sp>
        <p:nvSpPr>
          <p:cNvPr id="59395" name="Rectangle 3"/>
          <p:cNvSpPr>
            <a:spLocks noGrp="1" noChangeArrowheads="1"/>
          </p:cNvSpPr>
          <p:nvPr>
            <p:ph type="body" idx="1"/>
          </p:nvPr>
        </p:nvSpPr>
        <p:spPr/>
        <p:txBody>
          <a:bodyPr/>
          <a:lstStyle/>
          <a:p>
            <a:r>
              <a:rPr lang="en-US">
                <a:hlinkClick r:id="rId2"/>
              </a:rPr>
              <a:t>Common Video Shooting Mistakes from Robert Scoble </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are using YouTube</a:t>
            </a:r>
          </a:p>
          <a:p>
            <a:r>
              <a:rPr lang="en-US" b="1" dirty="0" smtClean="0"/>
              <a:t>Teacher-friendly, posting sites:</a:t>
            </a:r>
            <a:endParaRPr lang="en-US" dirty="0" smtClean="0"/>
          </a:p>
          <a:p>
            <a:r>
              <a:rPr lang="en-US" dirty="0" smtClean="0">
                <a:hlinkClick r:id="rId2"/>
              </a:rPr>
              <a:t>School Tube</a:t>
            </a:r>
            <a:r>
              <a:rPr lang="en-US" dirty="0" smtClean="0"/>
              <a:t> </a:t>
            </a:r>
          </a:p>
          <a:p>
            <a:r>
              <a:rPr lang="en-US" dirty="0" smtClean="0">
                <a:hlinkClick r:id="rId3"/>
              </a:rPr>
              <a:t>Teacher Tube</a:t>
            </a:r>
            <a:r>
              <a:rPr lang="en-US" dirty="0" smtClean="0"/>
              <a:t> </a:t>
            </a:r>
          </a:p>
          <a:p>
            <a:pPr>
              <a:buNone/>
            </a:pPr>
            <a:endParaRPr lang="en-US" dirty="0" smtClean="0"/>
          </a:p>
          <a:p>
            <a:pPr>
              <a:buNone/>
            </a:pPr>
            <a:endParaRPr lang="en-US" dirty="0"/>
          </a:p>
        </p:txBody>
      </p:sp>
      <p:sp>
        <p:nvSpPr>
          <p:cNvPr id="3" name="Title 2"/>
          <p:cNvSpPr>
            <a:spLocks noGrp="1"/>
          </p:cNvSpPr>
          <p:nvPr>
            <p:ph type="title"/>
          </p:nvPr>
        </p:nvSpPr>
        <p:spPr/>
        <p:txBody>
          <a:bodyPr/>
          <a:lstStyle/>
          <a:p>
            <a:r>
              <a:rPr lang="en-US" dirty="0" smtClean="0"/>
              <a:t>Uploading Video</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b="1" dirty="0" smtClean="0"/>
              <a:t>Set </a:t>
            </a:r>
            <a:r>
              <a:rPr lang="en-US" b="1" dirty="0" smtClean="0"/>
              <a:t>clear goals</a:t>
            </a:r>
            <a:r>
              <a:rPr lang="en-US" dirty="0" smtClean="0"/>
              <a:t>. </a:t>
            </a:r>
            <a:br>
              <a:rPr lang="en-US" dirty="0" smtClean="0"/>
            </a:br>
            <a:endParaRPr lang="en-US" dirty="0" smtClean="0"/>
          </a:p>
          <a:p>
            <a:r>
              <a:rPr lang="en-US" b="1" dirty="0" smtClean="0"/>
              <a:t>Assess everything</a:t>
            </a:r>
            <a:r>
              <a:rPr lang="en-US" dirty="0" smtClean="0"/>
              <a:t>. The final story is the tip of the iceberg. Preparing a digital story involves writing, creating artwork, preparing planning documents, and a number of other activities that produce tangible, assessable artifacts that address a number of intelligences, </a:t>
            </a:r>
            <a:r>
              <a:rPr lang="en-US" dirty="0" err="1" smtClean="0"/>
              <a:t>literacies</a:t>
            </a:r>
            <a:r>
              <a:rPr lang="en-US" dirty="0" smtClean="0"/>
              <a:t> and skill areas. A digital story is literally a portfolio unto itself. Try to assess as much of the formative work as you can. </a:t>
            </a:r>
            <a:br>
              <a:rPr lang="en-US" dirty="0" smtClean="0"/>
            </a:br>
            <a:endParaRPr lang="en-US" dirty="0" smtClean="0"/>
          </a:p>
          <a:p>
            <a:r>
              <a:rPr lang="en-US" b="1" dirty="0" smtClean="0"/>
              <a:t>Assess the process</a:t>
            </a:r>
            <a:r>
              <a:rPr lang="en-US" dirty="0" smtClean="0"/>
              <a:t>. Did students plan well? Work in groups well? Much of what is transferrable from digital storytelling to other activities, media and non-media based, centers on planning skills. </a:t>
            </a:r>
            <a:br>
              <a:rPr lang="en-US" dirty="0" smtClean="0"/>
            </a:br>
            <a:endParaRPr lang="en-US" dirty="0" smtClean="0"/>
          </a:p>
          <a:p>
            <a:r>
              <a:rPr lang="en-US" b="1" dirty="0" smtClean="0"/>
              <a:t>Include self-assessment and peer review</a:t>
            </a:r>
            <a:r>
              <a:rPr lang="en-US" dirty="0" smtClean="0"/>
              <a:t>. Include these whenever possible and appropriate. Media development relies on risk taking and honest self-assessment of the outcome. It also relies on a community of learners sharing their skills and insights. </a:t>
            </a:r>
          </a:p>
          <a:p>
            <a:endParaRPr lang="en-US" dirty="0"/>
          </a:p>
        </p:txBody>
      </p:sp>
      <p:sp>
        <p:nvSpPr>
          <p:cNvPr id="3" name="Title 2"/>
          <p:cNvSpPr>
            <a:spLocks noGrp="1"/>
          </p:cNvSpPr>
          <p:nvPr>
            <p:ph type="title"/>
          </p:nvPr>
        </p:nvSpPr>
        <p:spPr/>
        <p:txBody>
          <a:bodyPr/>
          <a:lstStyle/>
          <a:p>
            <a:r>
              <a:rPr lang="en-US" dirty="0" smtClean="0"/>
              <a:t>Assessment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None/>
            </a:pPr>
            <a:r>
              <a:rPr lang="en-US" sz="3900" dirty="0" smtClean="0"/>
              <a:t>Story</a:t>
            </a:r>
            <a:endParaRPr lang="en-US" sz="3900" dirty="0" smtClean="0"/>
          </a:p>
          <a:p>
            <a:r>
              <a:rPr lang="en-US" dirty="0" smtClean="0"/>
              <a:t>How well did the story work? This trait can address structure, engagement, </a:t>
            </a:r>
            <a:r>
              <a:rPr lang="en-US" dirty="0" smtClean="0"/>
              <a:t>character</a:t>
            </a:r>
            <a:endParaRPr lang="en-US" dirty="0" smtClean="0"/>
          </a:p>
          <a:p>
            <a:r>
              <a:rPr lang="en-US" dirty="0" smtClean="0"/>
              <a:t>Project planning </a:t>
            </a:r>
          </a:p>
          <a:p>
            <a:r>
              <a:rPr lang="en-US" dirty="0" smtClean="0"/>
              <a:t>Is there evidence of solid planning, in the form of story maps, scripts, storyboards, etc.?</a:t>
            </a:r>
          </a:p>
          <a:p>
            <a:r>
              <a:rPr lang="en-US" dirty="0" smtClean="0"/>
              <a:t>Media Development </a:t>
            </a:r>
            <a:r>
              <a:rPr lang="en-US" dirty="0" smtClean="0"/>
              <a:t>Process (gathering and organizing materials)</a:t>
            </a:r>
            <a:endParaRPr lang="en-US" dirty="0" smtClean="0"/>
          </a:p>
          <a:p>
            <a:pPr>
              <a:buNone/>
            </a:pPr>
            <a:endParaRPr lang="en-US" dirty="0"/>
          </a:p>
        </p:txBody>
      </p:sp>
      <p:sp>
        <p:nvSpPr>
          <p:cNvPr id="3" name="Title 2"/>
          <p:cNvSpPr>
            <a:spLocks noGrp="1"/>
          </p:cNvSpPr>
          <p:nvPr>
            <p:ph type="title"/>
          </p:nvPr>
        </p:nvSpPr>
        <p:spPr>
          <a:xfrm>
            <a:off x="457200" y="381000"/>
            <a:ext cx="8229600" cy="1143000"/>
          </a:xfrm>
        </p:spPr>
        <p:txBody>
          <a:bodyPr>
            <a:normAutofit fontScale="90000"/>
          </a:bodyPr>
          <a:lstStyle/>
          <a:p>
            <a:r>
              <a:rPr lang="en-US" dirty="0" smtClean="0"/>
              <a:t>List of possible digital story evaluation traits</a:t>
            </a:r>
            <a:br>
              <a:rPr lang="en-US" dirty="0" smtClean="0"/>
            </a:b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Was </a:t>
            </a:r>
            <a:r>
              <a:rPr lang="en-US" dirty="0" smtClean="0"/>
              <a:t>the student’s project well researched and documented?</a:t>
            </a:r>
          </a:p>
          <a:p>
            <a:r>
              <a:rPr lang="en-US" dirty="0" smtClean="0"/>
              <a:t>Content understanding</a:t>
            </a:r>
          </a:p>
          <a:p>
            <a:r>
              <a:rPr lang="en-US" dirty="0" smtClean="0"/>
              <a:t>How well did the student meet the academic goals of the assignment and convey an understanding of the material addressed?</a:t>
            </a:r>
          </a:p>
          <a:p>
            <a:r>
              <a:rPr lang="en-US" dirty="0" smtClean="0"/>
              <a:t>Assignment criteria</a:t>
            </a:r>
          </a:p>
          <a:p>
            <a:r>
              <a:rPr lang="en-US" dirty="0" smtClean="0"/>
              <a:t>Did you require stories to be under two minutes, use no more than 10 images and 30 seconds of music and provide citations in MLA format? Whatever your criteria, be clear and stick to them.</a:t>
            </a:r>
          </a:p>
          <a:p>
            <a:endParaRPr lang="en-US" dirty="0"/>
          </a:p>
        </p:txBody>
      </p:sp>
      <p:sp>
        <p:nvSpPr>
          <p:cNvPr id="3" name="Title 2"/>
          <p:cNvSpPr>
            <a:spLocks noGrp="1"/>
          </p:cNvSpPr>
          <p:nvPr>
            <p:ph type="title"/>
          </p:nvPr>
        </p:nvSpPr>
        <p:spPr/>
        <p:txBody>
          <a:bodyPr>
            <a:normAutofit fontScale="90000"/>
          </a:bodyPr>
          <a:lstStyle/>
          <a:p>
            <a:r>
              <a:rPr lang="en-US" dirty="0" smtClean="0"/>
              <a:t>Research</a:t>
            </a:r>
            <a:br>
              <a:rPr lang="en-US" dirty="0" smtClean="0"/>
            </a:b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What </a:t>
            </a:r>
            <a:r>
              <a:rPr lang="en-US" dirty="0" smtClean="0"/>
              <a:t>was the quality of the student’s written work exhibited in the planning documents, research, etc.?</a:t>
            </a:r>
          </a:p>
          <a:p>
            <a:r>
              <a:rPr lang="en-US" dirty="0" smtClean="0"/>
              <a:t>Originality, voice, creativity</a:t>
            </a:r>
          </a:p>
          <a:p>
            <a:r>
              <a:rPr lang="en-US" dirty="0" smtClean="0"/>
              <a:t>How creative was the production? Did the student exhibit an original sense of voice and a fresh perspective?</a:t>
            </a:r>
          </a:p>
          <a:p>
            <a:endParaRPr lang="en-US" dirty="0"/>
          </a:p>
        </p:txBody>
      </p:sp>
      <p:sp>
        <p:nvSpPr>
          <p:cNvPr id="3" name="Title 2"/>
          <p:cNvSpPr>
            <a:spLocks noGrp="1"/>
          </p:cNvSpPr>
          <p:nvPr>
            <p:ph type="title"/>
          </p:nvPr>
        </p:nvSpPr>
        <p:spPr/>
        <p:txBody>
          <a:bodyPr>
            <a:normAutofit fontScale="90000"/>
          </a:bodyPr>
          <a:lstStyle/>
          <a:p>
            <a:r>
              <a:rPr lang="en-US" dirty="0" smtClean="0"/>
              <a:t>Writing</a:t>
            </a:r>
            <a:br>
              <a:rPr lang="en-US" dirty="0" smtClean="0"/>
            </a:b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Was </a:t>
            </a:r>
            <a:r>
              <a:rPr lang="en-US" dirty="0" smtClean="0"/>
              <a:t>the information presented through the story sifted, </a:t>
            </a:r>
            <a:r>
              <a:rPr lang="en-US" dirty="0" smtClean="0"/>
              <a:t>prioritized</a:t>
            </a:r>
            <a:endParaRPr lang="en-US" dirty="0" smtClean="0"/>
          </a:p>
        </p:txBody>
      </p:sp>
      <p:sp>
        <p:nvSpPr>
          <p:cNvPr id="3" name="Title 2"/>
          <p:cNvSpPr>
            <a:spLocks noGrp="1"/>
          </p:cNvSpPr>
          <p:nvPr>
            <p:ph type="title"/>
          </p:nvPr>
        </p:nvSpPr>
        <p:spPr/>
        <p:txBody>
          <a:bodyPr>
            <a:normAutofit fontScale="90000"/>
          </a:bodyPr>
          <a:lstStyle/>
          <a:p>
            <a:r>
              <a:rPr lang="en-US" dirty="0" smtClean="0"/>
              <a:t>Economy</a:t>
            </a:r>
            <a:br>
              <a:rPr lang="en-US" dirty="0" smtClean="0"/>
            </a:b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Was </a:t>
            </a:r>
            <a:r>
              <a:rPr lang="en-US" dirty="0" smtClean="0"/>
              <a:t>the story well organized? Did it flow well, moving from part to part without bumps or </a:t>
            </a:r>
            <a:r>
              <a:rPr lang="en-US" dirty="0" smtClean="0"/>
              <a:t>disorientation</a:t>
            </a:r>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Flow, organization and pacing</a:t>
            </a:r>
            <a:br>
              <a:rPr lang="en-US" dirty="0" smtClean="0"/>
            </a:b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p:txBody>
          <a:bodyPr/>
          <a:lstStyle/>
          <a:p>
            <a:pPr eaLnBrk="1" hangingPunct="1"/>
            <a:r>
              <a:rPr lang="en-US" dirty="0" smtClean="0">
                <a:hlinkClick r:id="rId2"/>
              </a:rPr>
              <a:t>http://www.soundzabound.com/</a:t>
            </a:r>
          </a:p>
          <a:p>
            <a:pPr eaLnBrk="1" hangingPunct="1"/>
            <a:r>
              <a:rPr lang="en-US" dirty="0" smtClean="0">
                <a:hlinkClick r:id="rId2"/>
              </a:rPr>
              <a:t>http://search.creativecommons.org/</a:t>
            </a:r>
            <a:endParaRPr lang="en-US" dirty="0" smtClean="0"/>
          </a:p>
          <a:p>
            <a:pPr eaLnBrk="1" hangingPunct="1"/>
            <a:endParaRPr lang="en-US" dirty="0" smtClean="0"/>
          </a:p>
        </p:txBody>
      </p:sp>
      <p:sp>
        <p:nvSpPr>
          <p:cNvPr id="34818"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Music</a:t>
            </a:r>
          </a:p>
        </p:txBody>
      </p:sp>
      <p:sp>
        <p:nvSpPr>
          <p:cNvPr id="37892" name="Rectangle 3"/>
          <p:cNvSpPr>
            <a:spLocks noChangeArrowheads="1"/>
          </p:cNvSpPr>
          <p:nvPr/>
        </p:nvSpPr>
        <p:spPr bwMode="auto">
          <a:xfrm>
            <a:off x="7315200" y="1981200"/>
            <a:ext cx="1570038" cy="369888"/>
          </a:xfrm>
          <a:prstGeom prst="rect">
            <a:avLst/>
          </a:prstGeom>
          <a:noFill/>
          <a:ln w="9525">
            <a:noFill/>
            <a:miter lim="800000"/>
            <a:headEnd/>
            <a:tailEnd/>
          </a:ln>
        </p:spPr>
        <p:txBody>
          <a:bodyPr wrap="none">
            <a:spAutoFit/>
          </a:bodyPr>
          <a:lstStyle/>
          <a:p>
            <a:r>
              <a:rPr lang="en-US"/>
              <a:t>wauwatosasd</a:t>
            </a:r>
            <a:endParaRPr lang="en-US">
              <a:hlinkClick r:id="rId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How </a:t>
            </a:r>
            <a:r>
              <a:rPr lang="en-US" dirty="0" smtClean="0"/>
              <a:t>effective was the student’s actual presentation or performance? This includes burning a DVD, posting the story on the Web site effectively, performing it before an audience, or whatever the assignment required.</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Presentation and performance</a:t>
            </a:r>
            <a:br>
              <a:rPr lang="en-US" dirty="0" smtClean="0"/>
            </a:b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Was </a:t>
            </a:r>
            <a:r>
              <a:rPr lang="en-US" dirty="0" smtClean="0"/>
              <a:t>the use of media appropriate, supportive of the story, balanced and well considered?</a:t>
            </a:r>
          </a:p>
          <a:p>
            <a:endParaRPr lang="en-US" dirty="0"/>
          </a:p>
        </p:txBody>
      </p:sp>
      <p:sp>
        <p:nvSpPr>
          <p:cNvPr id="3" name="Title 2"/>
          <p:cNvSpPr>
            <a:spLocks noGrp="1"/>
          </p:cNvSpPr>
          <p:nvPr>
            <p:ph type="title"/>
          </p:nvPr>
        </p:nvSpPr>
        <p:spPr/>
        <p:txBody>
          <a:bodyPr>
            <a:normAutofit fontScale="90000"/>
          </a:bodyPr>
          <a:lstStyle/>
          <a:p>
            <a:r>
              <a:rPr lang="en-US" dirty="0" smtClean="0"/>
              <a:t/>
            </a:r>
            <a:br>
              <a:rPr lang="en-US" dirty="0" smtClean="0"/>
            </a:br>
            <a:r>
              <a:rPr lang="en-US" dirty="0" smtClean="0"/>
              <a:t>Media application</a:t>
            </a:r>
            <a:br>
              <a:rPr lang="en-US" dirty="0" smtClean="0"/>
            </a:b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Has </a:t>
            </a:r>
            <a:r>
              <a:rPr lang="en-US" dirty="0" smtClean="0"/>
              <a:t>everything that is not original been credited, </a:t>
            </a:r>
            <a:endParaRPr lang="en-US" dirty="0" smtClean="0"/>
          </a:p>
          <a:p>
            <a:r>
              <a:rPr lang="en-US" dirty="0" smtClean="0"/>
              <a:t>permissions </a:t>
            </a:r>
            <a:r>
              <a:rPr lang="en-US" dirty="0" smtClean="0"/>
              <a:t>been obtained where necessary? Do citations appear in the format required by the project?</a:t>
            </a:r>
          </a:p>
          <a:p>
            <a:endParaRPr lang="en-US" dirty="0"/>
          </a:p>
        </p:txBody>
      </p:sp>
      <p:sp>
        <p:nvSpPr>
          <p:cNvPr id="3" name="Title 2"/>
          <p:cNvSpPr>
            <a:spLocks noGrp="1"/>
          </p:cNvSpPr>
          <p:nvPr>
            <p:ph type="title"/>
          </p:nvPr>
        </p:nvSpPr>
        <p:spPr/>
        <p:txBody>
          <a:bodyPr>
            <a:normAutofit fontScale="90000"/>
          </a:bodyPr>
          <a:lstStyle/>
          <a:p>
            <a:r>
              <a:rPr lang="en-US" dirty="0" smtClean="0"/>
              <a:t>Citations, permission</a:t>
            </a:r>
            <a:br>
              <a:rPr lang="en-US" dirty="0" smtClean="0"/>
            </a:b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2800" smtClean="0"/>
              <a:t>Copyrightable works fall into the following categories </a:t>
            </a:r>
          </a:p>
        </p:txBody>
      </p:sp>
      <p:sp>
        <p:nvSpPr>
          <p:cNvPr id="6147" name="Rectangle 3"/>
          <p:cNvSpPr>
            <a:spLocks noGrp="1" noChangeArrowheads="1"/>
          </p:cNvSpPr>
          <p:nvPr>
            <p:ph type="body" idx="1"/>
          </p:nvPr>
        </p:nvSpPr>
        <p:spPr/>
        <p:txBody>
          <a:bodyPr/>
          <a:lstStyle/>
          <a:p>
            <a:pPr eaLnBrk="1" hangingPunct="1"/>
            <a:r>
              <a:rPr lang="en-US" sz="2000" smtClean="0"/>
              <a:t>literary works (which includes computer software); </a:t>
            </a:r>
          </a:p>
          <a:p>
            <a:pPr eaLnBrk="1" hangingPunct="1"/>
            <a:r>
              <a:rPr lang="en-US" sz="2000" smtClean="0"/>
              <a:t>musical works, including any accompanying words; </a:t>
            </a:r>
          </a:p>
          <a:p>
            <a:pPr eaLnBrk="1" hangingPunct="1"/>
            <a:r>
              <a:rPr lang="en-US" sz="2000" smtClean="0"/>
              <a:t>dramatic works, including any accompanying music ; </a:t>
            </a:r>
          </a:p>
          <a:p>
            <a:pPr eaLnBrk="1" hangingPunct="1"/>
            <a:r>
              <a:rPr lang="en-US" sz="2000" smtClean="0"/>
              <a:t>pantomimes and choreographic works; </a:t>
            </a:r>
          </a:p>
          <a:p>
            <a:pPr eaLnBrk="1" hangingPunct="1"/>
            <a:r>
              <a:rPr lang="en-US" sz="2000" smtClean="0"/>
              <a:t>pictorial, graphic, and sculptural works; </a:t>
            </a:r>
          </a:p>
          <a:p>
            <a:pPr eaLnBrk="1" hangingPunct="1"/>
            <a:r>
              <a:rPr lang="en-US" sz="2000" smtClean="0"/>
              <a:t>motion pictures and other audiovisual works; </a:t>
            </a:r>
          </a:p>
          <a:p>
            <a:pPr eaLnBrk="1" hangingPunct="1"/>
            <a:r>
              <a:rPr lang="en-US" sz="2000" smtClean="0">
                <a:hlinkClick r:id="rId2"/>
              </a:rPr>
              <a:t>sound recordings</a:t>
            </a:r>
            <a:r>
              <a:rPr lang="en-US" sz="2000" smtClean="0"/>
              <a:t>; and</a:t>
            </a:r>
          </a:p>
          <a:p>
            <a:pPr eaLnBrk="1" hangingPunct="1"/>
            <a:r>
              <a:rPr lang="en-US" sz="2000" smtClean="0"/>
              <a:t>architectural works.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Purpose of Copyright</a:t>
            </a:r>
          </a:p>
        </p:txBody>
      </p:sp>
      <p:sp>
        <p:nvSpPr>
          <p:cNvPr id="78851" name="Rectangle 3"/>
          <p:cNvSpPr>
            <a:spLocks noGrp="1" noChangeArrowheads="1"/>
          </p:cNvSpPr>
          <p:nvPr>
            <p:ph type="body" idx="1"/>
          </p:nvPr>
        </p:nvSpPr>
        <p:spPr>
          <a:xfrm>
            <a:off x="1379538" y="1309688"/>
            <a:ext cx="8059737" cy="3724275"/>
          </a:xfrm>
        </p:spPr>
        <p:txBody>
          <a:bodyPr/>
          <a:lstStyle/>
          <a:p>
            <a:pPr eaLnBrk="1" hangingPunct="1"/>
            <a:r>
              <a:rPr lang="en-US" sz="2800" smtClean="0"/>
              <a:t>protection of the author's right to obtain commercial benefit from valuable work</a:t>
            </a:r>
          </a:p>
          <a:p>
            <a:pPr eaLnBrk="1" hangingPunct="1"/>
            <a:r>
              <a:rPr lang="en-US" sz="2800" smtClean="0"/>
              <a:t> more recently the protection of the author's general right to control how a work is used.</a:t>
            </a:r>
            <a:endParaRPr lang="en-US"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animEffect transition="in" filter="wipe(left)">
                                      <p:cBhvr>
                                        <p:cTn id="7" dur="1000"/>
                                        <p:tgtEl>
                                          <p:spTgt spid="788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8851">
                                            <p:txEl>
                                              <p:pRg st="1" end="1"/>
                                            </p:txEl>
                                          </p:spTgt>
                                        </p:tgtEl>
                                        <p:attrNameLst>
                                          <p:attrName>style.visibility</p:attrName>
                                        </p:attrNameLst>
                                      </p:cBhvr>
                                      <p:to>
                                        <p:strVal val="visible"/>
                                      </p:to>
                                    </p:set>
                                    <p:animEffect transition="in" filter="wipe(left)">
                                      <p:cBhvr>
                                        <p:cTn id="12" dur="1000"/>
                                        <p:tgtEl>
                                          <p:spTgt spid="7885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Categories not protected </a:t>
            </a:r>
          </a:p>
        </p:txBody>
      </p:sp>
      <p:sp>
        <p:nvSpPr>
          <p:cNvPr id="8195" name="Rectangle 3"/>
          <p:cNvSpPr>
            <a:spLocks noGrp="1" noChangeArrowheads="1"/>
          </p:cNvSpPr>
          <p:nvPr>
            <p:ph type="body" idx="1"/>
          </p:nvPr>
        </p:nvSpPr>
        <p:spPr/>
        <p:txBody>
          <a:bodyPr/>
          <a:lstStyle/>
          <a:p>
            <a:pPr eaLnBrk="1" hangingPunct="1"/>
            <a:r>
              <a:rPr lang="en-US" sz="2000" smtClean="0"/>
              <a:t>Ideas, procedures, methods, systems, processes, concepts, principles, discoveries, or devices, </a:t>
            </a:r>
          </a:p>
          <a:p>
            <a:pPr eaLnBrk="1" hangingPunct="1"/>
            <a:r>
              <a:rPr lang="en-US" sz="2000" smtClean="0"/>
              <a:t>  Works that are not fixed in a tangible form of expression, such as an improvised speech or performance that is not written down or otherwise recorded; </a:t>
            </a:r>
          </a:p>
          <a:p>
            <a:pPr eaLnBrk="1" hangingPunct="1"/>
            <a:r>
              <a:rPr lang="en-US" sz="2000" smtClean="0"/>
              <a:t>Titles, names, short phrases, slogans                     </a:t>
            </a:r>
          </a:p>
          <a:p>
            <a:pPr eaLnBrk="1" hangingPunct="1"/>
            <a:r>
              <a:rPr lang="en-US" sz="2000" smtClean="0"/>
              <a:t>Works by the US government. </a:t>
            </a:r>
          </a:p>
        </p:txBody>
      </p:sp>
      <p:sp>
        <p:nvSpPr>
          <p:cNvPr id="8196"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nSpc>
                <a:spcPct val="100000"/>
              </a:lnSpc>
              <a:spcBef>
                <a:spcPct val="0"/>
              </a:spcBef>
            </a:pPr>
            <a:endParaRPr lang="en-US"/>
          </a:p>
        </p:txBody>
      </p:sp>
      <p:sp>
        <p:nvSpPr>
          <p:cNvPr id="819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nSpc>
                <a:spcPct val="100000"/>
              </a:lnSpc>
              <a:spcBef>
                <a:spcPct val="0"/>
              </a:spcBef>
            </a:pPr>
            <a:endParaRPr lang="en-US"/>
          </a:p>
        </p:txBody>
      </p:sp>
      <p:sp>
        <p:nvSpPr>
          <p:cNvPr id="819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nSpc>
                <a:spcPct val="100000"/>
              </a:lnSpc>
              <a:spcBef>
                <a:spcPct val="0"/>
              </a:spcBef>
            </a:pPr>
            <a:endParaRPr lang="en-US"/>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400" smtClean="0"/>
              <a:t>Copyright Myths</a:t>
            </a:r>
          </a:p>
        </p:txBody>
      </p:sp>
      <p:sp>
        <p:nvSpPr>
          <p:cNvPr id="82947" name="Rectangle 3"/>
          <p:cNvSpPr>
            <a:spLocks noGrp="1" noChangeArrowheads="1"/>
          </p:cNvSpPr>
          <p:nvPr>
            <p:ph type="body" idx="1"/>
          </p:nvPr>
        </p:nvSpPr>
        <p:spPr>
          <a:xfrm>
            <a:off x="1566863" y="1536700"/>
            <a:ext cx="7051675" cy="3887788"/>
          </a:xfrm>
        </p:spPr>
        <p:txBody>
          <a:bodyPr/>
          <a:lstStyle/>
          <a:p>
            <a:pPr eaLnBrk="1" hangingPunct="1">
              <a:lnSpc>
                <a:spcPct val="90000"/>
              </a:lnSpc>
            </a:pPr>
            <a:r>
              <a:rPr lang="en-US" smtClean="0"/>
              <a:t>If it doesn't have a copyright notice, it's not copyrighted.</a:t>
            </a:r>
          </a:p>
          <a:p>
            <a:pPr eaLnBrk="1" hangingPunct="1">
              <a:lnSpc>
                <a:spcPct val="90000"/>
              </a:lnSpc>
            </a:pPr>
            <a:r>
              <a:rPr lang="en-US" smtClean="0"/>
              <a:t>If I don't charge for it, it's not a violation. </a:t>
            </a:r>
          </a:p>
          <a:p>
            <a:pPr eaLnBrk="1" hangingPunct="1">
              <a:lnSpc>
                <a:spcPct val="90000"/>
              </a:lnSpc>
            </a:pPr>
            <a:r>
              <a:rPr lang="en-US" smtClean="0"/>
              <a:t>If it's posted on the Internet it's in the public domain. </a:t>
            </a:r>
          </a:p>
          <a:p>
            <a:pPr eaLnBrk="1" hangingPunct="1">
              <a:lnSpc>
                <a:spcPct val="90000"/>
              </a:lnSpc>
            </a:pPr>
            <a:r>
              <a:rPr lang="en-US" smtClean="0"/>
              <a:t>It doesn't hurt anybody -- in fact it's free advertising.</a:t>
            </a:r>
          </a:p>
          <a:p>
            <a:pPr eaLnBrk="1" hangingPunct="1">
              <a:lnSpc>
                <a:spcPct val="90000"/>
              </a:lnSpc>
            </a:pPr>
            <a:r>
              <a:rPr lang="en-US" smtClean="0"/>
              <a:t>So I can't ever reproduce anything? </a:t>
            </a:r>
          </a:p>
        </p:txBody>
      </p:sp>
      <p:sp>
        <p:nvSpPr>
          <p:cNvPr id="9220" name="Text Box 4"/>
          <p:cNvSpPr txBox="1">
            <a:spLocks noChangeArrowheads="1"/>
          </p:cNvSpPr>
          <p:nvPr/>
        </p:nvSpPr>
        <p:spPr bwMode="auto">
          <a:xfrm>
            <a:off x="914400" y="6354763"/>
            <a:ext cx="8229600" cy="274637"/>
          </a:xfrm>
          <a:prstGeom prst="rect">
            <a:avLst/>
          </a:prstGeom>
          <a:noFill/>
          <a:ln w="9525">
            <a:noFill/>
            <a:miter lim="800000"/>
            <a:headEnd/>
            <a:tailEnd/>
          </a:ln>
        </p:spPr>
        <p:txBody>
          <a:bodyPr>
            <a:spAutoFit/>
          </a:bodyPr>
          <a:lstStyle/>
          <a:p>
            <a:pPr eaLnBrk="0" hangingPunct="0">
              <a:lnSpc>
                <a:spcPct val="100000"/>
              </a:lnSpc>
              <a:spcBef>
                <a:spcPct val="50000"/>
              </a:spcBef>
            </a:pPr>
            <a:r>
              <a:rPr lang="en-US" sz="1200"/>
              <a:t>From </a:t>
            </a:r>
            <a:r>
              <a:rPr lang="en-US" sz="1200" i="1"/>
              <a:t>Ten Big Myths about Copyright Explained</a:t>
            </a:r>
            <a:r>
              <a:rPr lang="en-US" sz="1200"/>
              <a:t> by Brad Templeton </a:t>
            </a:r>
            <a:r>
              <a:rPr lang="en-US" sz="1200">
                <a:hlinkClick r:id="rId2"/>
              </a:rPr>
              <a:t>http://www.templetons.com/brad/copymyths.html</a:t>
            </a:r>
            <a:r>
              <a:rPr lang="en-US" sz="12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Effect transition="in" filter="wipe(left)">
                                      <p:cBhvr>
                                        <p:cTn id="7" dur="1000"/>
                                        <p:tgtEl>
                                          <p:spTgt spid="829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2947">
                                            <p:txEl>
                                              <p:pRg st="1" end="1"/>
                                            </p:txEl>
                                          </p:spTgt>
                                        </p:tgtEl>
                                        <p:attrNameLst>
                                          <p:attrName>style.visibility</p:attrName>
                                        </p:attrNameLst>
                                      </p:cBhvr>
                                      <p:to>
                                        <p:strVal val="visible"/>
                                      </p:to>
                                    </p:set>
                                    <p:animEffect transition="in" filter="wipe(left)">
                                      <p:cBhvr>
                                        <p:cTn id="12" dur="1000"/>
                                        <p:tgtEl>
                                          <p:spTgt spid="829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2947">
                                            <p:txEl>
                                              <p:pRg st="2" end="2"/>
                                            </p:txEl>
                                          </p:spTgt>
                                        </p:tgtEl>
                                        <p:attrNameLst>
                                          <p:attrName>style.visibility</p:attrName>
                                        </p:attrNameLst>
                                      </p:cBhvr>
                                      <p:to>
                                        <p:strVal val="visible"/>
                                      </p:to>
                                    </p:set>
                                    <p:animEffect transition="in" filter="wipe(left)">
                                      <p:cBhvr>
                                        <p:cTn id="17" dur="1000"/>
                                        <p:tgtEl>
                                          <p:spTgt spid="829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2947">
                                            <p:txEl>
                                              <p:pRg st="3" end="3"/>
                                            </p:txEl>
                                          </p:spTgt>
                                        </p:tgtEl>
                                        <p:attrNameLst>
                                          <p:attrName>style.visibility</p:attrName>
                                        </p:attrNameLst>
                                      </p:cBhvr>
                                      <p:to>
                                        <p:strVal val="visible"/>
                                      </p:to>
                                    </p:set>
                                    <p:animEffect transition="in" filter="wipe(left)">
                                      <p:cBhvr>
                                        <p:cTn id="22" dur="1000"/>
                                        <p:tgtEl>
                                          <p:spTgt spid="829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2947">
                                            <p:txEl>
                                              <p:pRg st="4" end="4"/>
                                            </p:txEl>
                                          </p:spTgt>
                                        </p:tgtEl>
                                        <p:attrNameLst>
                                          <p:attrName>style.visibility</p:attrName>
                                        </p:attrNameLst>
                                      </p:cBhvr>
                                      <p:to>
                                        <p:strVal val="visible"/>
                                      </p:to>
                                    </p:set>
                                    <p:animEffect transition="in" filter="wipe(left)">
                                      <p:cBhvr>
                                        <p:cTn id="27" dur="1000"/>
                                        <p:tgtEl>
                                          <p:spTgt spid="829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Fair Use</a:t>
            </a:r>
          </a:p>
        </p:txBody>
      </p:sp>
      <p:sp>
        <p:nvSpPr>
          <p:cNvPr id="10243" name="Rectangle 3"/>
          <p:cNvSpPr>
            <a:spLocks noGrp="1" noChangeArrowheads="1"/>
          </p:cNvSpPr>
          <p:nvPr>
            <p:ph type="body" idx="1"/>
          </p:nvPr>
        </p:nvSpPr>
        <p:spPr/>
        <p:txBody>
          <a:bodyPr/>
          <a:lstStyle/>
          <a:p>
            <a:pPr eaLnBrk="1" hangingPunct="1"/>
            <a:r>
              <a:rPr lang="en-US" dirty="0" smtClean="0"/>
              <a:t>"Fair use" is the right of the public to make reasonable use of copyrighted material in special circumstances without the Copyright Owner’s Permission. </a:t>
            </a:r>
          </a:p>
          <a:p>
            <a:pPr eaLnBrk="1" hangingPunct="1"/>
            <a:r>
              <a:rPr lang="en-US" dirty="0" smtClean="0"/>
              <a:t>United States Copyright Act  -criticism, comment, news reporting, teaching, scholarship, or research."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4400" smtClean="0"/>
              <a:t>Fair Use is Determined by</a:t>
            </a:r>
          </a:p>
        </p:txBody>
      </p:sp>
      <p:sp>
        <p:nvSpPr>
          <p:cNvPr id="83971" name="Rectangle 3"/>
          <p:cNvSpPr>
            <a:spLocks noGrp="1" noChangeArrowheads="1"/>
          </p:cNvSpPr>
          <p:nvPr>
            <p:ph type="body" idx="1"/>
          </p:nvPr>
        </p:nvSpPr>
        <p:spPr>
          <a:xfrm>
            <a:off x="1450975" y="1719263"/>
            <a:ext cx="7693025" cy="3724275"/>
          </a:xfrm>
        </p:spPr>
        <p:txBody>
          <a:bodyPr/>
          <a:lstStyle/>
          <a:p>
            <a:pPr eaLnBrk="1" hangingPunct="1"/>
            <a:r>
              <a:rPr lang="en-US" sz="2800" smtClean="0"/>
              <a:t>The </a:t>
            </a:r>
            <a:r>
              <a:rPr lang="en-US" sz="2800" b="1" smtClean="0">
                <a:solidFill>
                  <a:schemeClr val="tx2"/>
                </a:solidFill>
              </a:rPr>
              <a:t>how it will be</a:t>
            </a:r>
            <a:r>
              <a:rPr lang="en-US" sz="2800" smtClean="0"/>
              <a:t> used.</a:t>
            </a:r>
          </a:p>
          <a:p>
            <a:pPr eaLnBrk="1" hangingPunct="1"/>
            <a:r>
              <a:rPr lang="en-US" sz="2800" smtClean="0"/>
              <a:t>The </a:t>
            </a:r>
            <a:r>
              <a:rPr lang="en-US" sz="2800" b="1" smtClean="0">
                <a:solidFill>
                  <a:schemeClr val="tx2"/>
                </a:solidFill>
              </a:rPr>
              <a:t>nature</a:t>
            </a:r>
            <a:r>
              <a:rPr lang="en-US" sz="2800" smtClean="0"/>
              <a:t> of the copyrighted work.</a:t>
            </a:r>
          </a:p>
          <a:p>
            <a:pPr eaLnBrk="1" hangingPunct="1"/>
            <a:r>
              <a:rPr lang="en-US" sz="2800" smtClean="0"/>
              <a:t>The </a:t>
            </a:r>
            <a:r>
              <a:rPr lang="en-US" sz="2800" b="1" smtClean="0">
                <a:solidFill>
                  <a:schemeClr val="tx2"/>
                </a:solidFill>
              </a:rPr>
              <a:t>how much </a:t>
            </a:r>
            <a:r>
              <a:rPr lang="en-US" sz="2800" smtClean="0"/>
              <a:t>is copied.</a:t>
            </a:r>
          </a:p>
          <a:p>
            <a:pPr eaLnBrk="1" hangingPunct="1"/>
            <a:r>
              <a:rPr lang="en-US" sz="2800" smtClean="0"/>
              <a:t>The </a:t>
            </a:r>
            <a:r>
              <a:rPr lang="en-US" sz="2800" b="1" smtClean="0">
                <a:solidFill>
                  <a:schemeClr val="tx2"/>
                </a:solidFill>
              </a:rPr>
              <a:t>effect</a:t>
            </a:r>
            <a:r>
              <a:rPr lang="en-US" sz="2800" smtClean="0"/>
              <a:t> of the use </a:t>
            </a:r>
            <a:r>
              <a:rPr lang="en-US" sz="2800" b="1" smtClean="0">
                <a:solidFill>
                  <a:schemeClr val="tx2"/>
                </a:solidFill>
              </a:rPr>
              <a:t>on the potential market</a:t>
            </a:r>
            <a:r>
              <a:rPr lang="en-US" sz="2800" smtClean="0"/>
              <a:t> for or value.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3971">
                                            <p:txEl>
                                              <p:pRg st="0" end="0"/>
                                            </p:txEl>
                                          </p:spTgt>
                                        </p:tgtEl>
                                        <p:attrNameLst>
                                          <p:attrName>style.visibility</p:attrName>
                                        </p:attrNameLst>
                                      </p:cBhvr>
                                      <p:to>
                                        <p:strVal val="visible"/>
                                      </p:to>
                                    </p:set>
                                    <p:animEffect transition="in" filter="wipe(left)">
                                      <p:cBhvr>
                                        <p:cTn id="7" dur="1000"/>
                                        <p:tgtEl>
                                          <p:spTgt spid="839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3971">
                                            <p:txEl>
                                              <p:pRg st="1" end="1"/>
                                            </p:txEl>
                                          </p:spTgt>
                                        </p:tgtEl>
                                        <p:attrNameLst>
                                          <p:attrName>style.visibility</p:attrName>
                                        </p:attrNameLst>
                                      </p:cBhvr>
                                      <p:to>
                                        <p:strVal val="visible"/>
                                      </p:to>
                                    </p:set>
                                    <p:animEffect transition="in" filter="wipe(left)">
                                      <p:cBhvr>
                                        <p:cTn id="12" dur="1000"/>
                                        <p:tgtEl>
                                          <p:spTgt spid="839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3971">
                                            <p:txEl>
                                              <p:pRg st="2" end="2"/>
                                            </p:txEl>
                                          </p:spTgt>
                                        </p:tgtEl>
                                        <p:attrNameLst>
                                          <p:attrName>style.visibility</p:attrName>
                                        </p:attrNameLst>
                                      </p:cBhvr>
                                      <p:to>
                                        <p:strVal val="visible"/>
                                      </p:to>
                                    </p:set>
                                    <p:animEffect transition="in" filter="wipe(left)">
                                      <p:cBhvr>
                                        <p:cTn id="17" dur="1000"/>
                                        <p:tgtEl>
                                          <p:spTgt spid="8397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3971">
                                            <p:txEl>
                                              <p:pRg st="3" end="3"/>
                                            </p:txEl>
                                          </p:spTgt>
                                        </p:tgtEl>
                                        <p:attrNameLst>
                                          <p:attrName>style.visibility</p:attrName>
                                        </p:attrNameLst>
                                      </p:cBhvr>
                                      <p:to>
                                        <p:strVal val="visible"/>
                                      </p:to>
                                    </p:set>
                                    <p:animEffect transition="in" filter="wipe(left)">
                                      <p:cBhvr>
                                        <p:cTn id="22" dur="1000"/>
                                        <p:tgtEl>
                                          <p:spTgt spid="8397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Permitted for Teachers</a:t>
            </a:r>
          </a:p>
        </p:txBody>
      </p:sp>
      <p:sp>
        <p:nvSpPr>
          <p:cNvPr id="13315" name="Rectangle 3"/>
          <p:cNvSpPr>
            <a:spLocks noGrp="1" noChangeArrowheads="1"/>
          </p:cNvSpPr>
          <p:nvPr>
            <p:ph type="body" idx="1"/>
          </p:nvPr>
        </p:nvSpPr>
        <p:spPr/>
        <p:txBody>
          <a:bodyPr/>
          <a:lstStyle/>
          <a:p>
            <a:pPr eaLnBrk="1" hangingPunct="1">
              <a:lnSpc>
                <a:spcPct val="90000"/>
              </a:lnSpc>
            </a:pPr>
            <a:r>
              <a:rPr lang="en-US" smtClean="0"/>
              <a:t>single copy: chapter of book </a:t>
            </a:r>
          </a:p>
          <a:p>
            <a:pPr eaLnBrk="1" hangingPunct="1">
              <a:lnSpc>
                <a:spcPct val="90000"/>
              </a:lnSpc>
            </a:pPr>
            <a:r>
              <a:rPr lang="en-US" smtClean="0"/>
              <a:t>single copy: article from magazine or newspaper </a:t>
            </a:r>
          </a:p>
          <a:p>
            <a:pPr eaLnBrk="1" hangingPunct="1">
              <a:lnSpc>
                <a:spcPct val="90000"/>
              </a:lnSpc>
            </a:pPr>
            <a:r>
              <a:rPr lang="en-US" smtClean="0"/>
              <a:t>single copy: short story, short essay, short poem </a:t>
            </a:r>
          </a:p>
          <a:p>
            <a:pPr eaLnBrk="1" hangingPunct="1">
              <a:lnSpc>
                <a:spcPct val="90000"/>
              </a:lnSpc>
            </a:pPr>
            <a:r>
              <a:rPr lang="en-US" smtClean="0"/>
              <a:t>single copy: chart, graph, diagram, picture or non </a:t>
            </a:r>
          </a:p>
          <a:p>
            <a:pPr eaLnBrk="1" hangingPunct="1">
              <a:lnSpc>
                <a:spcPct val="90000"/>
              </a:lnSpc>
            </a:pPr>
            <a:r>
              <a:rPr lang="en-US" smtClean="0"/>
              <a:t>syndicated, non-copyrighted cartoon </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What kind of movie are you watching</a:t>
            </a:r>
          </a:p>
          <a:p>
            <a:r>
              <a:rPr lang="en-US" b="1" dirty="0" smtClean="0"/>
              <a:t>Movie 1</a:t>
            </a:r>
          </a:p>
          <a:p>
            <a:r>
              <a:rPr lang="en-US" b="1" dirty="0" smtClean="0"/>
              <a:t>Movie 2</a:t>
            </a:r>
          </a:p>
          <a:p>
            <a:r>
              <a:rPr lang="en-US" b="1" dirty="0" smtClean="0"/>
              <a:t>Movie 3</a:t>
            </a:r>
            <a:endParaRPr lang="en-US" dirty="0"/>
          </a:p>
        </p:txBody>
      </p:sp>
      <p:sp>
        <p:nvSpPr>
          <p:cNvPr id="2" name="Title 1"/>
          <p:cNvSpPr>
            <a:spLocks noGrp="1"/>
          </p:cNvSpPr>
          <p:nvPr>
            <p:ph type="title"/>
          </p:nvPr>
        </p:nvSpPr>
        <p:spPr/>
        <p:txBody>
          <a:bodyPr/>
          <a:lstStyle/>
          <a:p>
            <a:r>
              <a:rPr lang="en-US" dirty="0" smtClean="0"/>
              <a:t>Power of Music</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Not Permitted for Teachers</a:t>
            </a:r>
          </a:p>
        </p:txBody>
      </p:sp>
      <p:sp>
        <p:nvSpPr>
          <p:cNvPr id="14339" name="Rectangle 3"/>
          <p:cNvSpPr>
            <a:spLocks noGrp="1" noChangeArrowheads="1"/>
          </p:cNvSpPr>
          <p:nvPr>
            <p:ph type="body" idx="1"/>
          </p:nvPr>
        </p:nvSpPr>
        <p:spPr/>
        <p:txBody>
          <a:bodyPr/>
          <a:lstStyle/>
          <a:p>
            <a:pPr eaLnBrk="1" hangingPunct="1"/>
            <a:r>
              <a:rPr lang="en-US" smtClean="0"/>
              <a:t>copying several chapters per book </a:t>
            </a:r>
          </a:p>
          <a:p>
            <a:pPr eaLnBrk="1" hangingPunct="1"/>
            <a:r>
              <a:rPr lang="en-US" smtClean="0"/>
              <a:t>copying several articles per magazine </a:t>
            </a:r>
          </a:p>
          <a:p>
            <a:pPr eaLnBrk="1" hangingPunct="1"/>
            <a:r>
              <a:rPr lang="en-US" smtClean="0"/>
              <a:t>copying consumables: workbooks, copyrighted </a:t>
            </a:r>
          </a:p>
          <a:p>
            <a:pPr eaLnBrk="1" hangingPunct="1"/>
            <a:r>
              <a:rPr lang="en-US" smtClean="0"/>
              <a:t>exercise sheets, tests </a:t>
            </a:r>
          </a:p>
          <a:p>
            <a:pPr eaLnBrk="1" hangingPunct="1"/>
            <a:r>
              <a:rPr lang="en-US" smtClean="0"/>
              <a:t>photocopying worn ditto masters </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Multiples are allowed if </a:t>
            </a:r>
          </a:p>
        </p:txBody>
      </p:sp>
      <p:sp>
        <p:nvSpPr>
          <p:cNvPr id="15363" name="Rectangle 3"/>
          <p:cNvSpPr>
            <a:spLocks noGrp="1" noChangeArrowheads="1"/>
          </p:cNvSpPr>
          <p:nvPr>
            <p:ph type="body" idx="1"/>
          </p:nvPr>
        </p:nvSpPr>
        <p:spPr/>
        <p:txBody>
          <a:bodyPr/>
          <a:lstStyle/>
          <a:p>
            <a:pPr eaLnBrk="1" hangingPunct="1"/>
            <a:r>
              <a:rPr lang="en-US" sz="2000" smtClean="0"/>
              <a:t>copying is for one course only </a:t>
            </a:r>
          </a:p>
          <a:p>
            <a:pPr eaLnBrk="1" hangingPunct="1"/>
            <a:r>
              <a:rPr lang="en-US" sz="2000" smtClean="0"/>
              <a:t>insufficient time to request permission </a:t>
            </a:r>
          </a:p>
          <a:p>
            <a:pPr eaLnBrk="1" hangingPunct="1"/>
            <a:r>
              <a:rPr lang="en-US" sz="2000" smtClean="0"/>
              <a:t>one work from a single author </a:t>
            </a:r>
          </a:p>
          <a:p>
            <a:pPr eaLnBrk="1" hangingPunct="1"/>
            <a:r>
              <a:rPr lang="en-US" sz="2000" smtClean="0"/>
              <a:t>less than 3 authors from collective work </a:t>
            </a:r>
          </a:p>
          <a:p>
            <a:pPr eaLnBrk="1" hangingPunct="1"/>
            <a:r>
              <a:rPr lang="en-US" sz="2000" smtClean="0"/>
              <a:t>9 or less instances of multiple copying per term </a:t>
            </a:r>
          </a:p>
          <a:p>
            <a:pPr eaLnBrk="1" hangingPunct="1"/>
            <a:r>
              <a:rPr lang="en-US" sz="2000" smtClean="0"/>
              <a:t>copying not used to create or replace anthologies </a:t>
            </a:r>
          </a:p>
          <a:p>
            <a:pPr eaLnBrk="1" hangingPunct="1"/>
            <a:r>
              <a:rPr lang="en-US" sz="2000" smtClean="0"/>
              <a:t>same copying not repeated next term </a:t>
            </a:r>
          </a:p>
          <a:p>
            <a:pPr eaLnBrk="1" hangingPunct="1"/>
            <a:r>
              <a:rPr lang="en-US" sz="2000" smtClean="0"/>
              <a:t>students not charged beyond photocopying fees </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Teachers can copy </a:t>
            </a:r>
          </a:p>
        </p:txBody>
      </p:sp>
      <p:sp>
        <p:nvSpPr>
          <p:cNvPr id="16387" name="Rectangle 3"/>
          <p:cNvSpPr>
            <a:spLocks noGrp="1" noChangeArrowheads="1"/>
          </p:cNvSpPr>
          <p:nvPr>
            <p:ph type="body" idx="1"/>
          </p:nvPr>
        </p:nvSpPr>
        <p:spPr/>
        <p:txBody>
          <a:bodyPr/>
          <a:lstStyle/>
          <a:p>
            <a:pPr eaLnBrk="1" hangingPunct="1">
              <a:lnSpc>
                <a:spcPct val="80000"/>
              </a:lnSpc>
            </a:pPr>
            <a:r>
              <a:rPr lang="en-US" sz="1600" smtClean="0"/>
              <a:t>complete poem less than 250 words (not more than 2 pages) </a:t>
            </a:r>
          </a:p>
          <a:p>
            <a:pPr eaLnBrk="1" hangingPunct="1">
              <a:lnSpc>
                <a:spcPct val="80000"/>
              </a:lnSpc>
            </a:pPr>
            <a:r>
              <a:rPr lang="en-US" sz="1600" smtClean="0"/>
              <a:t>excerpt from long poem not to exceed 250 words </a:t>
            </a:r>
          </a:p>
          <a:p>
            <a:pPr eaLnBrk="1" hangingPunct="1">
              <a:lnSpc>
                <a:spcPct val="80000"/>
              </a:lnSpc>
            </a:pPr>
            <a:r>
              <a:rPr lang="en-US" sz="1600" smtClean="0"/>
              <a:t>article, story, or essay less than 2,500 words </a:t>
            </a:r>
          </a:p>
          <a:p>
            <a:pPr eaLnBrk="1" hangingPunct="1">
              <a:lnSpc>
                <a:spcPct val="80000"/>
              </a:lnSpc>
            </a:pPr>
            <a:r>
              <a:rPr lang="en-US" sz="1600" smtClean="0"/>
              <a:t>excerpt (from above) less than 1,000 words or 10% of total, whichever is less </a:t>
            </a:r>
          </a:p>
          <a:p>
            <a:pPr eaLnBrk="1" hangingPunct="1">
              <a:lnSpc>
                <a:spcPct val="80000"/>
              </a:lnSpc>
            </a:pPr>
            <a:r>
              <a:rPr lang="en-US" sz="1600" u="sng" smtClean="0"/>
              <a:t>one</a:t>
            </a:r>
            <a:r>
              <a:rPr lang="en-US" sz="1600" smtClean="0"/>
              <a:t> chart, graph, diagram, picture, or non-syndicated, non-copyrighted cartoon </a:t>
            </a:r>
            <a:r>
              <a:rPr lang="en-US" sz="1600" u="sng" smtClean="0"/>
              <a:t>per</a:t>
            </a:r>
            <a:r>
              <a:rPr lang="en-US" sz="1600" smtClean="0"/>
              <a:t> book or periodical </a:t>
            </a:r>
          </a:p>
          <a:p>
            <a:pPr eaLnBrk="1" hangingPunct="1">
              <a:lnSpc>
                <a:spcPct val="80000"/>
              </a:lnSpc>
            </a:pPr>
            <a:r>
              <a:rPr lang="en-US" sz="1600" smtClean="0"/>
              <a:t>works combining prose, poetry, etc., less than 10% of whole</a:t>
            </a:r>
          </a:p>
          <a:p>
            <a:pPr eaLnBrk="1" hangingPunct="1">
              <a:lnSpc>
                <a:spcPct val="80000"/>
              </a:lnSpc>
            </a:pPr>
            <a:r>
              <a:rPr lang="en-US" sz="1600" smtClean="0"/>
              <a:t>classroom quantities of current news articles if individual articles not copyrighted </a:t>
            </a:r>
          </a:p>
          <a:p>
            <a:pPr eaLnBrk="1" hangingPunct="1">
              <a:lnSpc>
                <a:spcPct val="80000"/>
              </a:lnSpc>
            </a:pPr>
            <a:r>
              <a:rPr lang="en-US" sz="1600" smtClean="0"/>
              <a:t>All multiple copying must be at the inspiration of the individual teacher and the decision to use the material so close to the date needed for instruction as to preclude securing copyright permission from the copyright holder  </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Teachers can not copy </a:t>
            </a:r>
          </a:p>
        </p:txBody>
      </p:sp>
      <p:sp>
        <p:nvSpPr>
          <p:cNvPr id="17411" name="Rectangle 3"/>
          <p:cNvSpPr>
            <a:spLocks noGrp="1" noChangeArrowheads="1"/>
          </p:cNvSpPr>
          <p:nvPr>
            <p:ph type="body" idx="1"/>
          </p:nvPr>
        </p:nvSpPr>
        <p:spPr/>
        <p:txBody>
          <a:bodyPr/>
          <a:lstStyle/>
          <a:p>
            <a:pPr eaLnBrk="1" hangingPunct="1"/>
            <a:r>
              <a:rPr lang="en-US" sz="2000" smtClean="0"/>
              <a:t>using/making multiple copies of same material semester after semester </a:t>
            </a:r>
          </a:p>
          <a:p>
            <a:pPr eaLnBrk="1" hangingPunct="1"/>
            <a:r>
              <a:rPr lang="en-US" sz="2000" smtClean="0"/>
              <a:t>creating "anthologies" </a:t>
            </a:r>
          </a:p>
          <a:p>
            <a:pPr eaLnBrk="1" hangingPunct="1"/>
            <a:r>
              <a:rPr lang="en-US" sz="2000" smtClean="0"/>
              <a:t>copying workbooks and other works meant to be used once by one student </a:t>
            </a:r>
          </a:p>
          <a:p>
            <a:pPr eaLnBrk="1" hangingPunct="1"/>
            <a:r>
              <a:rPr lang="en-US" sz="2000" smtClean="0"/>
              <a:t>more than one or two excerpts from a single author during one class term </a:t>
            </a:r>
          </a:p>
          <a:p>
            <a:pPr eaLnBrk="1" hangingPunct="1"/>
            <a:r>
              <a:rPr lang="en-US" sz="2000" smtClean="0"/>
              <a:t>from workbooks, tests, or other consumables. </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0" smtClean="0"/>
              <a:t>Big Books and Picture Books</a:t>
            </a:r>
          </a:p>
        </p:txBody>
      </p:sp>
      <p:sp>
        <p:nvSpPr>
          <p:cNvPr id="18435" name="Rectangle 3"/>
          <p:cNvSpPr>
            <a:spLocks noGrp="1" noChangeArrowheads="1"/>
          </p:cNvSpPr>
          <p:nvPr>
            <p:ph type="body" idx="1"/>
          </p:nvPr>
        </p:nvSpPr>
        <p:spPr/>
        <p:txBody>
          <a:bodyPr/>
          <a:lstStyle/>
          <a:p>
            <a:pPr eaLnBrk="1" hangingPunct="1">
              <a:lnSpc>
                <a:spcPct val="90000"/>
              </a:lnSpc>
            </a:pPr>
            <a:r>
              <a:rPr lang="en-US" smtClean="0"/>
              <a:t>one illustration per book </a:t>
            </a:r>
          </a:p>
          <a:p>
            <a:pPr eaLnBrk="1" hangingPunct="1">
              <a:lnSpc>
                <a:spcPct val="90000"/>
              </a:lnSpc>
            </a:pPr>
            <a:r>
              <a:rPr lang="en-US" smtClean="0"/>
              <a:t>two pages per book as long as they don't comprise more than 10% of  the book </a:t>
            </a:r>
          </a:p>
          <a:p>
            <a:pPr eaLnBrk="1" hangingPunct="1">
              <a:lnSpc>
                <a:spcPct val="90000"/>
              </a:lnSpc>
            </a:pPr>
            <a:r>
              <a:rPr lang="en-US" b="1" smtClean="0"/>
              <a:t>Note</a:t>
            </a:r>
            <a:r>
              <a:rPr lang="en-US" smtClean="0"/>
              <a:t>: Occasionally publishers of big books have given Districts permission to copy that exceeds the normal fair use guidelines. Any letters granting additional permission will be kept on file by the library information specialist. </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2800" b="0" smtClean="0"/>
              <a:t>Big Books and Picture Books –</a:t>
            </a:r>
            <a:br>
              <a:rPr lang="en-US" sz="2800" b="0" smtClean="0"/>
            </a:br>
            <a:r>
              <a:rPr lang="en-US" sz="2800" b="0" smtClean="0"/>
              <a:t>Not Allowed</a:t>
            </a:r>
          </a:p>
        </p:txBody>
      </p:sp>
      <p:sp>
        <p:nvSpPr>
          <p:cNvPr id="19459" name="Rectangle 3"/>
          <p:cNvSpPr>
            <a:spLocks noGrp="1" noChangeArrowheads="1"/>
          </p:cNvSpPr>
          <p:nvPr>
            <p:ph type="body" idx="1"/>
          </p:nvPr>
        </p:nvSpPr>
        <p:spPr/>
        <p:txBody>
          <a:bodyPr/>
          <a:lstStyle/>
          <a:p>
            <a:pPr eaLnBrk="1" hangingPunct="1"/>
            <a:r>
              <a:rPr lang="en-US" smtClean="0"/>
              <a:t>copying "just" the text from a big book or picture book </a:t>
            </a:r>
          </a:p>
          <a:p>
            <a:pPr eaLnBrk="1" hangingPunct="1"/>
            <a:r>
              <a:rPr lang="en-US" smtClean="0"/>
              <a:t>making an audio-tape of someone narrating a big book or picture book </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Audiovisual Materials Permitted</a:t>
            </a:r>
          </a:p>
        </p:txBody>
      </p:sp>
      <p:sp>
        <p:nvSpPr>
          <p:cNvPr id="20483" name="Rectangle 3"/>
          <p:cNvSpPr>
            <a:spLocks noGrp="1" noChangeArrowheads="1"/>
          </p:cNvSpPr>
          <p:nvPr>
            <p:ph type="body" idx="1"/>
          </p:nvPr>
        </p:nvSpPr>
        <p:spPr/>
        <p:txBody>
          <a:bodyPr/>
          <a:lstStyle/>
          <a:p>
            <a:pPr eaLnBrk="1" hangingPunct="1"/>
            <a:r>
              <a:rPr lang="en-US" sz="2000" smtClean="0"/>
              <a:t>making one overhead transparency of one page of one workbook </a:t>
            </a:r>
          </a:p>
          <a:p>
            <a:pPr eaLnBrk="1" hangingPunct="1"/>
            <a:r>
              <a:rPr lang="en-US" sz="2000" smtClean="0"/>
              <a:t>converting a damaged filmstrip to a slide set, keeping same order minus damaged frames </a:t>
            </a:r>
          </a:p>
          <a:p>
            <a:pPr eaLnBrk="1" hangingPunct="1"/>
            <a:r>
              <a:rPr lang="en-US" sz="2000" smtClean="0"/>
              <a:t>enlarging a map with an opaque projector for tracing but not duplicating color scheme, symbols, etc. </a:t>
            </a:r>
          </a:p>
          <a:p>
            <a:pPr eaLnBrk="1" hangingPunct="1"/>
            <a:r>
              <a:rPr lang="en-US" sz="2000" smtClean="0"/>
              <a:t>copying non-dramatic literary, audiovisual works for use by blind or deaf individuals </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2800" smtClean="0"/>
              <a:t>Audiovisual Materials –</a:t>
            </a:r>
            <a:br>
              <a:rPr lang="en-US" sz="2800" smtClean="0"/>
            </a:br>
            <a:r>
              <a:rPr lang="en-US" sz="2800" smtClean="0"/>
              <a:t>Not Permitted</a:t>
            </a:r>
          </a:p>
        </p:txBody>
      </p:sp>
      <p:sp>
        <p:nvSpPr>
          <p:cNvPr id="21507" name="Rectangle 3"/>
          <p:cNvSpPr>
            <a:spLocks noGrp="1" noChangeArrowheads="1"/>
          </p:cNvSpPr>
          <p:nvPr>
            <p:ph type="body" idx="1"/>
          </p:nvPr>
        </p:nvSpPr>
        <p:spPr/>
        <p:txBody>
          <a:bodyPr/>
          <a:lstStyle/>
          <a:p>
            <a:pPr eaLnBrk="1" hangingPunct="1"/>
            <a:r>
              <a:rPr lang="en-US" sz="2000" smtClean="0"/>
              <a:t>copying audio tapes or video tapes for archival or backup purposes </a:t>
            </a:r>
          </a:p>
          <a:p>
            <a:pPr eaLnBrk="1" hangingPunct="1"/>
            <a:r>
              <a:rPr lang="en-US" sz="2000" smtClean="0"/>
              <a:t>reproducing musical works or converting from one form to another (record to cassette) </a:t>
            </a:r>
          </a:p>
          <a:p>
            <a:pPr eaLnBrk="1" hangingPunct="1"/>
            <a:r>
              <a:rPr lang="en-US" sz="2000" smtClean="0"/>
              <a:t>copying any audiovisual work in its entirety (except off-air taping) </a:t>
            </a:r>
          </a:p>
          <a:p>
            <a:pPr eaLnBrk="1" hangingPunct="1"/>
            <a:r>
              <a:rPr lang="en-US" sz="2000" smtClean="0"/>
              <a:t>converting from one medium format to another </a:t>
            </a:r>
          </a:p>
          <a:p>
            <a:pPr eaLnBrk="1" hangingPunct="1"/>
            <a:r>
              <a:rPr lang="en-US" sz="2000" smtClean="0"/>
              <a:t>recording the text of a book or textbook onto an audiocassette </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Music-Permitted</a:t>
            </a:r>
          </a:p>
        </p:txBody>
      </p:sp>
      <p:sp>
        <p:nvSpPr>
          <p:cNvPr id="22531" name="Rectangle 3"/>
          <p:cNvSpPr>
            <a:spLocks noGrp="1" noChangeArrowheads="1"/>
          </p:cNvSpPr>
          <p:nvPr>
            <p:ph type="body" idx="1"/>
          </p:nvPr>
        </p:nvSpPr>
        <p:spPr/>
        <p:txBody>
          <a:bodyPr/>
          <a:lstStyle/>
          <a:p>
            <a:pPr eaLnBrk="1" hangingPunct="1"/>
            <a:r>
              <a:rPr lang="en-US" sz="2000" smtClean="0"/>
              <a:t>emergency copies for performance provided copies are later purchased </a:t>
            </a:r>
          </a:p>
          <a:p>
            <a:pPr eaLnBrk="1" hangingPunct="1"/>
            <a:r>
              <a:rPr lang="en-US" sz="2000" smtClean="0"/>
              <a:t>for study or teaching, single or multiple copies of excerpts </a:t>
            </a:r>
          </a:p>
          <a:p>
            <a:pPr eaLnBrk="1" hangingPunct="1"/>
            <a:r>
              <a:rPr lang="en-US" sz="2000" smtClean="0"/>
              <a:t>editing purchased copies for simplification </a:t>
            </a:r>
          </a:p>
          <a:p>
            <a:pPr eaLnBrk="1" hangingPunct="1"/>
            <a:r>
              <a:rPr lang="en-US" sz="2000" smtClean="0"/>
              <a:t>single copy of performances by students made for evaluation or rehearsal purposes </a:t>
            </a:r>
          </a:p>
          <a:p>
            <a:pPr eaLnBrk="1" hangingPunct="1"/>
            <a:r>
              <a:rPr lang="en-US" sz="2000" smtClean="0"/>
              <a:t>portion of commercial music played as background in student media production (30 seconds)</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Music- Not Permitted</a:t>
            </a:r>
          </a:p>
        </p:txBody>
      </p:sp>
      <p:sp>
        <p:nvSpPr>
          <p:cNvPr id="23555" name="Rectangle 3"/>
          <p:cNvSpPr>
            <a:spLocks noGrp="1" noChangeArrowheads="1"/>
          </p:cNvSpPr>
          <p:nvPr>
            <p:ph type="body" idx="1"/>
          </p:nvPr>
        </p:nvSpPr>
        <p:spPr/>
        <p:txBody>
          <a:bodyPr/>
          <a:lstStyle/>
          <a:p>
            <a:pPr eaLnBrk="1" hangingPunct="1"/>
            <a:r>
              <a:rPr lang="en-US" smtClean="0"/>
              <a:t>copying for performances </a:t>
            </a:r>
          </a:p>
          <a:p>
            <a:pPr eaLnBrk="1" hangingPunct="1"/>
            <a:r>
              <a:rPr lang="en-US" smtClean="0"/>
              <a:t>copying to create anthologies </a:t>
            </a:r>
          </a:p>
          <a:p>
            <a:pPr eaLnBrk="1" hangingPunct="1"/>
            <a:r>
              <a:rPr lang="en-US" smtClean="0"/>
              <a:t>copying to avoid purchasing </a:t>
            </a:r>
          </a:p>
          <a:p>
            <a:pPr eaLnBrk="1" hangingPunct="1"/>
            <a:r>
              <a:rPr lang="en-US" smtClean="0"/>
              <a:t>copying but excluding copyright notice </a:t>
            </a:r>
          </a:p>
          <a:p>
            <a:pPr eaLnBrk="1" hangingPunct="1"/>
            <a:r>
              <a:rPr lang="en-US" smtClean="0"/>
              <a:t>performing a work without a license or paying royalty fees </a:t>
            </a:r>
          </a:p>
          <a:p>
            <a:pPr eaLnBrk="1" hangingPunct="1">
              <a:buFontTx/>
              <a:buNone/>
            </a:pPr>
            <a:endParaRPr lang="en-US" smtClean="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p:cNvSpPr>
            <a:spLocks noGrp="1"/>
          </p:cNvSpPr>
          <p:nvPr>
            <p:ph idx="1"/>
          </p:nvPr>
        </p:nvSpPr>
        <p:spPr/>
        <p:txBody>
          <a:bodyPr/>
          <a:lstStyle/>
          <a:p>
            <a:pPr eaLnBrk="1" hangingPunct="1"/>
            <a:r>
              <a:rPr lang="en-US" dirty="0" smtClean="0">
                <a:hlinkClick r:id="rId2"/>
              </a:rPr>
              <a:t>http://www.americanrhetoric.com/</a:t>
            </a:r>
            <a:endParaRPr lang="en-US" dirty="0" smtClean="0"/>
          </a:p>
          <a:p>
            <a:pPr eaLnBrk="1" hangingPunct="1"/>
            <a:endParaRPr lang="en-US" dirty="0" smtClean="0"/>
          </a:p>
          <a:p>
            <a:pPr eaLnBrk="1" hangingPunct="1"/>
            <a:r>
              <a:rPr lang="en-US" dirty="0" smtClean="0"/>
              <a:t>Audacity</a:t>
            </a:r>
          </a:p>
          <a:p>
            <a:pPr eaLnBrk="1" hangingPunct="1"/>
            <a:r>
              <a:rPr lang="en-US" dirty="0" smtClean="0"/>
              <a:t>Use the built in </a:t>
            </a:r>
            <a:r>
              <a:rPr lang="en-US" dirty="0" err="1" smtClean="0"/>
              <a:t>mic</a:t>
            </a:r>
            <a:r>
              <a:rPr lang="en-US" dirty="0" smtClean="0"/>
              <a:t> of the software</a:t>
            </a:r>
          </a:p>
        </p:txBody>
      </p:sp>
      <p:sp>
        <p:nvSpPr>
          <p:cNvPr id="35842" name="Title 1"/>
          <p:cNvSpPr>
            <a:spLocks noGrp="1"/>
          </p:cNvSpPr>
          <p:nvPr>
            <p:ph type="title"/>
          </p:nvPr>
        </p:nvSpPr>
        <p:spPr>
          <a:xfrm>
            <a:off x="457200" y="320040"/>
            <a:ext cx="7239000" cy="1143000"/>
          </a:xfrm>
        </p:spPr>
        <p:txBody>
          <a:bodyPr/>
          <a:lstStyle/>
          <a:p>
            <a:pPr eaLnBrk="1" fontAlgn="auto" hangingPunct="1">
              <a:spcAft>
                <a:spcPts val="0"/>
              </a:spcAft>
              <a:defRPr/>
            </a:pPr>
            <a:r>
              <a:rPr lang="en-US" dirty="0" smtClean="0"/>
              <a:t>Voice</a:t>
            </a:r>
          </a:p>
        </p:txBody>
      </p:sp>
      <p:sp>
        <p:nvSpPr>
          <p:cNvPr id="38916" name="Rectangle 3"/>
          <p:cNvSpPr>
            <a:spLocks noChangeArrowheads="1"/>
          </p:cNvSpPr>
          <p:nvPr/>
        </p:nvSpPr>
        <p:spPr bwMode="auto">
          <a:xfrm>
            <a:off x="2514600" y="2667000"/>
            <a:ext cx="3541713" cy="369888"/>
          </a:xfrm>
          <a:prstGeom prst="rect">
            <a:avLst/>
          </a:prstGeom>
          <a:noFill/>
          <a:ln w="9525">
            <a:noFill/>
            <a:miter lim="800000"/>
            <a:headEnd/>
            <a:tailEnd/>
          </a:ln>
        </p:spPr>
        <p:txBody>
          <a:bodyPr wrap="none">
            <a:spAutoFit/>
          </a:bodyPr>
          <a:lstStyle/>
          <a:p>
            <a:r>
              <a:rPr lang="en-US"/>
              <a:t>Right click to save (never html)</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fontScale="90000"/>
          </a:bodyPr>
          <a:lstStyle/>
          <a:p>
            <a:pPr eaLnBrk="1" hangingPunct="1"/>
            <a:r>
              <a:rPr lang="en-US" smtClean="0"/>
              <a:t>Videos for Educational Purposes</a:t>
            </a:r>
          </a:p>
        </p:txBody>
      </p:sp>
      <p:sp>
        <p:nvSpPr>
          <p:cNvPr id="24579" name="Rectangle 3"/>
          <p:cNvSpPr>
            <a:spLocks noGrp="1" noChangeArrowheads="1"/>
          </p:cNvSpPr>
          <p:nvPr>
            <p:ph type="body" idx="1"/>
          </p:nvPr>
        </p:nvSpPr>
        <p:spPr/>
        <p:txBody>
          <a:bodyPr/>
          <a:lstStyle/>
          <a:p>
            <a:pPr eaLnBrk="1" hangingPunct="1">
              <a:lnSpc>
                <a:spcPct val="80000"/>
              </a:lnSpc>
            </a:pPr>
            <a:r>
              <a:rPr lang="en-US" sz="2000" smtClean="0"/>
              <a:t>program is used for instructional purposes, or face-to-face teaching, not for entertainment or filler </a:t>
            </a:r>
          </a:p>
          <a:p>
            <a:pPr eaLnBrk="1" hangingPunct="1">
              <a:lnSpc>
                <a:spcPct val="80000"/>
              </a:lnSpc>
            </a:pPr>
            <a:r>
              <a:rPr lang="en-US" sz="2000" smtClean="0"/>
              <a:t>program is requested by a teacher </a:t>
            </a:r>
          </a:p>
          <a:p>
            <a:pPr eaLnBrk="1" hangingPunct="1">
              <a:lnSpc>
                <a:spcPct val="80000"/>
              </a:lnSpc>
            </a:pPr>
            <a:r>
              <a:rPr lang="en-US" sz="2000" smtClean="0"/>
              <a:t>program is shown once and repeated once per class by individual teacher during first </a:t>
            </a:r>
            <a:r>
              <a:rPr lang="en-US" sz="2000" u="sng" smtClean="0"/>
              <a:t>10</a:t>
            </a:r>
            <a:r>
              <a:rPr lang="en-US" sz="2000" smtClean="0"/>
              <a:t> consecutive school days after broadcast </a:t>
            </a:r>
          </a:p>
          <a:p>
            <a:pPr eaLnBrk="1" hangingPunct="1">
              <a:lnSpc>
                <a:spcPct val="80000"/>
              </a:lnSpc>
            </a:pPr>
            <a:r>
              <a:rPr lang="en-US" sz="2000" smtClean="0"/>
              <a:t>program is not retained beyond 45 calendar days </a:t>
            </a:r>
          </a:p>
          <a:p>
            <a:pPr eaLnBrk="1" hangingPunct="1">
              <a:lnSpc>
                <a:spcPct val="80000"/>
              </a:lnSpc>
            </a:pPr>
            <a:r>
              <a:rPr lang="en-US" sz="2000" smtClean="0"/>
              <a:t>program is recorded in its entirety (need not be used in its entirety) </a:t>
            </a:r>
          </a:p>
          <a:p>
            <a:pPr eaLnBrk="1" hangingPunct="1">
              <a:lnSpc>
                <a:spcPct val="80000"/>
              </a:lnSpc>
            </a:pPr>
            <a:r>
              <a:rPr lang="en-US" sz="2000" smtClean="0"/>
              <a:t>after first 10 consecutive school days, program is used only for evaluation by teacher </a:t>
            </a: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Videos -Not Permitted</a:t>
            </a:r>
          </a:p>
        </p:txBody>
      </p:sp>
      <p:sp>
        <p:nvSpPr>
          <p:cNvPr id="25603" name="Rectangle 3"/>
          <p:cNvSpPr>
            <a:spLocks noGrp="1" noChangeArrowheads="1"/>
          </p:cNvSpPr>
          <p:nvPr>
            <p:ph type="body" idx="1"/>
          </p:nvPr>
        </p:nvSpPr>
        <p:spPr/>
        <p:txBody>
          <a:bodyPr/>
          <a:lstStyle/>
          <a:p>
            <a:pPr eaLnBrk="1" hangingPunct="1"/>
            <a:r>
              <a:rPr lang="en-US" smtClean="0"/>
              <a:t>videotaping in anticipation of requests </a:t>
            </a:r>
          </a:p>
          <a:p>
            <a:pPr eaLnBrk="1" hangingPunct="1"/>
            <a:r>
              <a:rPr lang="en-US" smtClean="0"/>
              <a:t>showing for motivation, filler, or entertainment purposes </a:t>
            </a:r>
          </a:p>
          <a:p>
            <a:pPr eaLnBrk="1" hangingPunct="1"/>
            <a:r>
              <a:rPr lang="en-US" smtClean="0"/>
              <a:t>taping a program at home, using in the classroom, and subsequently retaining in personal collection </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normAutofit fontScale="90000"/>
          </a:bodyPr>
          <a:lstStyle/>
          <a:p>
            <a:pPr eaLnBrk="1" hangingPunct="1"/>
            <a:r>
              <a:rPr lang="en-US" smtClean="0"/>
              <a:t>Cable Television -  Not Permitted</a:t>
            </a:r>
          </a:p>
        </p:txBody>
      </p:sp>
      <p:sp>
        <p:nvSpPr>
          <p:cNvPr id="26627" name="Rectangle 3"/>
          <p:cNvSpPr>
            <a:spLocks noGrp="1" noChangeArrowheads="1"/>
          </p:cNvSpPr>
          <p:nvPr>
            <p:ph type="body" idx="1"/>
          </p:nvPr>
        </p:nvSpPr>
        <p:spPr/>
        <p:txBody>
          <a:bodyPr/>
          <a:lstStyle/>
          <a:p>
            <a:pPr eaLnBrk="1" hangingPunct="1">
              <a:lnSpc>
                <a:spcPct val="90000"/>
              </a:lnSpc>
            </a:pPr>
            <a:r>
              <a:rPr lang="en-US" sz="2000" smtClean="0"/>
              <a:t>may not tape programs not being broadcast simultaneously (CNN, Discovery, Disney, HBO, etc.) unless </a:t>
            </a:r>
            <a:r>
              <a:rPr lang="en-US" sz="2000" u="sng" smtClean="0"/>
              <a:t>prior</a:t>
            </a:r>
            <a:r>
              <a:rPr lang="en-US" sz="2000" smtClean="0"/>
              <a:t> approval or license obtained from cable network </a:t>
            </a:r>
          </a:p>
          <a:p>
            <a:pPr eaLnBrk="1" hangingPunct="1">
              <a:lnSpc>
                <a:spcPct val="90000"/>
              </a:lnSpc>
            </a:pPr>
            <a:r>
              <a:rPr lang="en-US" sz="2000" smtClean="0"/>
              <a:t>may not show programs of a musical, dramatic, or entertainment nature </a:t>
            </a:r>
          </a:p>
          <a:p>
            <a:pPr eaLnBrk="1" hangingPunct="1">
              <a:lnSpc>
                <a:spcPct val="90000"/>
              </a:lnSpc>
            </a:pPr>
            <a:r>
              <a:rPr lang="en-US" sz="2000" smtClean="0"/>
              <a:t>may not copy cable or satellite programs without permission.  Note:  Educators may use cable magazines, like Cable in the Classroom for varying copying/retention rights of individual programs. </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2800" dirty="0" smtClean="0"/>
              <a:t>Rented  or Purchased Videos-           </a:t>
            </a:r>
            <a:r>
              <a:rPr lang="en-US" sz="2800" dirty="0" smtClean="0"/>
              <a:t/>
            </a:r>
            <a:br>
              <a:rPr lang="en-US" sz="2800" dirty="0" smtClean="0"/>
            </a:br>
            <a:r>
              <a:rPr lang="en-US" sz="2800" dirty="0" smtClean="0"/>
              <a:t>Not </a:t>
            </a:r>
            <a:r>
              <a:rPr lang="en-US" sz="2800" dirty="0" smtClean="0"/>
              <a:t>Permitted</a:t>
            </a:r>
          </a:p>
        </p:txBody>
      </p:sp>
      <p:sp>
        <p:nvSpPr>
          <p:cNvPr id="27651" name="Rectangle 3"/>
          <p:cNvSpPr>
            <a:spLocks noGrp="1" noChangeArrowheads="1"/>
          </p:cNvSpPr>
          <p:nvPr>
            <p:ph type="body" idx="1"/>
          </p:nvPr>
        </p:nvSpPr>
        <p:spPr/>
        <p:txBody>
          <a:bodyPr/>
          <a:lstStyle/>
          <a:p>
            <a:pPr eaLnBrk="1" hangingPunct="1"/>
            <a:r>
              <a:rPr lang="en-US" smtClean="0"/>
              <a:t>showing purchased or rented videotape for entertainment, rewards, rainy days, filler, or non-instructional purposes.  </a:t>
            </a:r>
          </a:p>
          <a:p>
            <a:pPr eaLnBrk="1" hangingPunct="1"/>
            <a:r>
              <a:rPr lang="en-US" b="1" smtClean="0"/>
              <a:t>Note: </a:t>
            </a:r>
            <a:r>
              <a:rPr lang="en-US" smtClean="0"/>
              <a:t> Performance rights may be acquired at time of purchase; then it's legal to show such videos for non-instructional events. </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Multimedia - Permitted</a:t>
            </a:r>
          </a:p>
        </p:txBody>
      </p:sp>
      <p:sp>
        <p:nvSpPr>
          <p:cNvPr id="28675" name="Rectangle 3"/>
          <p:cNvSpPr>
            <a:spLocks noGrp="1" noChangeArrowheads="1"/>
          </p:cNvSpPr>
          <p:nvPr>
            <p:ph type="body" idx="1"/>
          </p:nvPr>
        </p:nvSpPr>
        <p:spPr/>
        <p:txBody>
          <a:bodyPr/>
          <a:lstStyle/>
          <a:p>
            <a:pPr eaLnBrk="1" hangingPunct="1">
              <a:lnSpc>
                <a:spcPct val="90000"/>
              </a:lnSpc>
            </a:pPr>
            <a:r>
              <a:rPr lang="en-US" sz="1800" smtClean="0"/>
              <a:t>Motion media - use of up to 10% or 3 min., whichever is less, of an individual program </a:t>
            </a:r>
          </a:p>
          <a:p>
            <a:pPr eaLnBrk="1" hangingPunct="1">
              <a:lnSpc>
                <a:spcPct val="90000"/>
              </a:lnSpc>
            </a:pPr>
            <a:r>
              <a:rPr lang="en-US" sz="1800" smtClean="0"/>
              <a:t>Text - up to 10% or 1000 words, whichever is less; short poems less than 250 words may be used in their entirety; </a:t>
            </a:r>
          </a:p>
          <a:p>
            <a:pPr eaLnBrk="1" hangingPunct="1">
              <a:lnSpc>
                <a:spcPct val="90000"/>
              </a:lnSpc>
            </a:pPr>
            <a:r>
              <a:rPr lang="en-US" sz="1800" smtClean="0"/>
              <a:t>Music -Up to 10% but no more than 30 sec. From a single work (or combined from separate extracts of  a work); </a:t>
            </a:r>
          </a:p>
          <a:p>
            <a:pPr eaLnBrk="1" hangingPunct="1">
              <a:lnSpc>
                <a:spcPct val="90000"/>
              </a:lnSpc>
            </a:pPr>
            <a:r>
              <a:rPr lang="en-US" sz="1800" smtClean="0"/>
              <a:t>Illustrations, cartoons, photographs -no more than 5 images from a single artist or photographer, no more  than 10% or 15 images from a single collective work; </a:t>
            </a:r>
          </a:p>
          <a:p>
            <a:pPr eaLnBrk="1" hangingPunct="1">
              <a:lnSpc>
                <a:spcPct val="90000"/>
              </a:lnSpc>
            </a:pPr>
            <a:r>
              <a:rPr lang="en-US" sz="1800" smtClean="0"/>
              <a:t>Numerical data sets - up to 10% or 2,550 fields or cells whichever is less </a:t>
            </a:r>
          </a:p>
          <a:p>
            <a:pPr eaLnBrk="1" hangingPunct="1">
              <a:lnSpc>
                <a:spcPct val="90000"/>
              </a:lnSpc>
            </a:pPr>
            <a:endParaRPr lang="en-US" sz="1800" smtClean="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Graphics -  Not Permitted</a:t>
            </a:r>
          </a:p>
        </p:txBody>
      </p:sp>
      <p:sp>
        <p:nvSpPr>
          <p:cNvPr id="29699" name="Rectangle 3"/>
          <p:cNvSpPr>
            <a:spLocks noGrp="1" noChangeArrowheads="1"/>
          </p:cNvSpPr>
          <p:nvPr>
            <p:ph type="body" idx="1"/>
          </p:nvPr>
        </p:nvSpPr>
        <p:spPr/>
        <p:txBody>
          <a:bodyPr/>
          <a:lstStyle/>
          <a:p>
            <a:pPr eaLnBrk="1" hangingPunct="1"/>
            <a:r>
              <a:rPr lang="en-US" smtClean="0"/>
              <a:t>adaptation of a popular cartoon character for the school mascot; </a:t>
            </a:r>
          </a:p>
          <a:p>
            <a:pPr eaLnBrk="1" hangingPunct="1"/>
            <a:r>
              <a:rPr lang="en-US" smtClean="0"/>
              <a:t>copying an image from a coloring book for a worksheet; </a:t>
            </a:r>
          </a:p>
          <a:p>
            <a:pPr eaLnBrk="1" hangingPunct="1"/>
            <a:r>
              <a:rPr lang="en-US" smtClean="0"/>
              <a:t>making stuffed animals of popular picture book characters; </a:t>
            </a:r>
          </a:p>
          <a:p>
            <a:pPr eaLnBrk="1" hangingPunct="1"/>
            <a:r>
              <a:rPr lang="en-US" smtClean="0"/>
              <a:t>scanning a cartoon into school newsletter; </a:t>
            </a:r>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What can we use ???</a:t>
            </a:r>
          </a:p>
        </p:txBody>
      </p:sp>
      <p:sp>
        <p:nvSpPr>
          <p:cNvPr id="30723" name="Rectangle 3"/>
          <p:cNvSpPr>
            <a:spLocks noGrp="1" noChangeArrowheads="1"/>
          </p:cNvSpPr>
          <p:nvPr>
            <p:ph type="body" idx="1"/>
          </p:nvPr>
        </p:nvSpPr>
        <p:spPr/>
        <p:txBody>
          <a:bodyPr/>
          <a:lstStyle/>
          <a:p>
            <a:pPr eaLnBrk="1" hangingPunct="1"/>
            <a:endParaRPr lang="en-US" smtClean="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Public Domain</a:t>
            </a:r>
          </a:p>
        </p:txBody>
      </p:sp>
      <p:sp>
        <p:nvSpPr>
          <p:cNvPr id="31747" name="Rectangle 3"/>
          <p:cNvSpPr>
            <a:spLocks noGrp="1" noChangeArrowheads="1"/>
          </p:cNvSpPr>
          <p:nvPr>
            <p:ph type="body" idx="1"/>
          </p:nvPr>
        </p:nvSpPr>
        <p:spPr/>
        <p:txBody>
          <a:bodyPr/>
          <a:lstStyle/>
          <a:p>
            <a:pPr eaLnBrk="1" hangingPunct="1">
              <a:buFontTx/>
              <a:buNone/>
            </a:pPr>
            <a:r>
              <a:rPr lang="en-US" dirty="0" smtClean="0"/>
              <a:t>The following sites contain material that is generally free to use, not copyrighted, whose copyright has expired, or is not copyrightable. The list includes resources from US government agencies, educational organizations and companies that provide materials for students and teachers.</a:t>
            </a:r>
          </a:p>
          <a:p>
            <a:pPr eaLnBrk="1" hangingPunct="1">
              <a:buFontTx/>
              <a:buNone/>
            </a:pPr>
            <a:endParaRPr lang="en-US" dirty="0" smtClean="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body" idx="1"/>
          </p:nvPr>
        </p:nvSpPr>
        <p:spPr>
          <a:xfrm>
            <a:off x="1322388" y="1779588"/>
            <a:ext cx="7646987" cy="4111625"/>
          </a:xfrm>
        </p:spPr>
        <p:txBody>
          <a:bodyPr>
            <a:normAutofit fontScale="92500" lnSpcReduction="20000"/>
          </a:bodyPr>
          <a:lstStyle/>
          <a:p>
            <a:pPr eaLnBrk="1" hangingPunct="1"/>
            <a:r>
              <a:rPr lang="en-US" smtClean="0"/>
              <a:t>"American Memory provides free and open access through the Internet to written and spoken words, sound recordings, still and moving images, prints, maps, and sheet music that document the American experience." Although the Library of Congress provides some copyright information about the items in this collection, "it is the researcher's obligation to determine and satisfy copyright or other use restrictions when publishing or otherwise distributing materials found in the </a:t>
            </a:r>
          </a:p>
        </p:txBody>
      </p:sp>
      <p:sp>
        <p:nvSpPr>
          <p:cNvPr id="32771" name="Text Box 3"/>
          <p:cNvSpPr txBox="1">
            <a:spLocks noChangeArrowheads="1"/>
          </p:cNvSpPr>
          <p:nvPr/>
        </p:nvSpPr>
        <p:spPr bwMode="auto">
          <a:xfrm>
            <a:off x="1766888" y="363538"/>
            <a:ext cx="7153275" cy="1554162"/>
          </a:xfrm>
          <a:prstGeom prst="rect">
            <a:avLst/>
          </a:prstGeom>
          <a:noFill/>
          <a:ln w="9525">
            <a:noFill/>
            <a:miter lim="800000"/>
            <a:headEnd/>
            <a:tailEnd/>
          </a:ln>
        </p:spPr>
        <p:txBody>
          <a:bodyPr>
            <a:spAutoFit/>
          </a:bodyPr>
          <a:lstStyle/>
          <a:p>
            <a:pPr eaLnBrk="0" hangingPunct="0">
              <a:lnSpc>
                <a:spcPct val="100000"/>
              </a:lnSpc>
              <a:spcBef>
                <a:spcPct val="50000"/>
              </a:spcBef>
            </a:pPr>
            <a:r>
              <a:rPr lang="en-US" sz="3200" b="1" u="sng">
                <a:hlinkClick r:id="rId2"/>
              </a:rPr>
              <a:t>American Memory from the Library of Congress</a:t>
            </a:r>
            <a:r>
              <a:rPr lang="en-US" sz="3200"/>
              <a:t> </a:t>
            </a:r>
            <a:br>
              <a:rPr lang="en-US" sz="3200"/>
            </a:br>
            <a:endParaRPr lang="en-US" sz="320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u="sng" smtClean="0">
                <a:hlinkClick r:id="rId2"/>
              </a:rPr>
              <a:t>Digital History</a:t>
            </a:r>
            <a:r>
              <a:rPr lang="en-US" smtClean="0"/>
              <a:t> </a:t>
            </a:r>
          </a:p>
        </p:txBody>
      </p:sp>
      <p:sp>
        <p:nvSpPr>
          <p:cNvPr id="33795" name="Rectangle 3"/>
          <p:cNvSpPr>
            <a:spLocks noGrp="1" noChangeArrowheads="1"/>
          </p:cNvSpPr>
          <p:nvPr>
            <p:ph type="body" idx="1"/>
          </p:nvPr>
        </p:nvSpPr>
        <p:spPr/>
        <p:txBody>
          <a:bodyPr/>
          <a:lstStyle/>
          <a:p>
            <a:pPr eaLnBrk="1" hangingPunct="1">
              <a:buFontTx/>
              <a:buNone/>
            </a:pPr>
            <a:r>
              <a:rPr lang="en-US" smtClean="0"/>
              <a:t>“The materials included in the Digital History website are original works of authorship, government records, works for which copyright permission has expired, works reprinted with permission, or works that we believe are within the fair use protection of the copyright laws.”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Picture 3"/>
          <p:cNvPicPr>
            <a:picLocks noGrp="1" noChangeAspect="1" noChangeArrowheads="1"/>
          </p:cNvPicPr>
          <p:nvPr>
            <p:ph sz="half" idx="1"/>
          </p:nvPr>
        </p:nvPicPr>
        <p:blipFill>
          <a:blip r:embed="rId2" cstate="print"/>
          <a:srcRect/>
          <a:stretch>
            <a:fillRect/>
          </a:stretch>
        </p:blipFill>
        <p:spPr bwMode="auto">
          <a:xfrm>
            <a:off x="2362200" y="1524000"/>
            <a:ext cx="6067425" cy="4495800"/>
          </a:xfrm>
          <a:noFill/>
          <a:ln>
            <a:miter lim="800000"/>
            <a:headEnd/>
            <a:tailEnd/>
          </a:ln>
        </p:spPr>
      </p:pic>
      <p:sp>
        <p:nvSpPr>
          <p:cNvPr id="22530" name="Title 1"/>
          <p:cNvSpPr>
            <a:spLocks noGrp="1"/>
          </p:cNvSpPr>
          <p:nvPr>
            <p:ph type="title"/>
          </p:nvPr>
        </p:nvSpPr>
        <p:spPr bwMode="auto">
          <a:xfrm>
            <a:off x="1752600" y="609600"/>
            <a:ext cx="7010400" cy="838200"/>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smtClean="0">
                <a:latin typeface="Arial" charset="0"/>
                <a:cs typeface="Arial" charset="0"/>
              </a:rPr>
              <a:t>Add Music </a:t>
            </a:r>
          </a:p>
        </p:txBody>
      </p:sp>
      <p:sp>
        <p:nvSpPr>
          <p:cNvPr id="9" name="Oval 8"/>
          <p:cNvSpPr/>
          <p:nvPr/>
        </p:nvSpPr>
        <p:spPr>
          <a:xfrm>
            <a:off x="4572000" y="2895600"/>
            <a:ext cx="1219200" cy="3810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533" name="TextBox 9"/>
          <p:cNvSpPr txBox="1">
            <a:spLocks noChangeArrowheads="1"/>
          </p:cNvSpPr>
          <p:nvPr/>
        </p:nvSpPr>
        <p:spPr bwMode="auto">
          <a:xfrm>
            <a:off x="0" y="2209800"/>
            <a:ext cx="1981200" cy="4094163"/>
          </a:xfrm>
          <a:prstGeom prst="rect">
            <a:avLst/>
          </a:prstGeom>
          <a:noFill/>
          <a:ln w="9525">
            <a:noFill/>
            <a:miter lim="800000"/>
            <a:headEnd/>
            <a:tailEnd/>
          </a:ln>
        </p:spPr>
        <p:txBody>
          <a:bodyPr>
            <a:spAutoFit/>
          </a:bodyPr>
          <a:lstStyle/>
          <a:p>
            <a:r>
              <a:rPr lang="en-US" sz="2600"/>
              <a:t>Create Music option allows one to choose genre, style, band, mood, tempo and intensity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476375" y="349250"/>
            <a:ext cx="7924800" cy="1143000"/>
          </a:xfrm>
        </p:spPr>
        <p:txBody>
          <a:bodyPr>
            <a:normAutofit fontScale="90000"/>
          </a:bodyPr>
          <a:lstStyle/>
          <a:p>
            <a:pPr eaLnBrk="1" hangingPunct="1"/>
            <a:r>
              <a:rPr lang="en-US" sz="2800" u="sng" smtClean="0">
                <a:hlinkClick r:id="rId2"/>
              </a:rPr>
              <a:t>The NYPL Picture Collection Online</a:t>
            </a:r>
            <a:r>
              <a:rPr lang="en-US" sz="2800" smtClean="0"/>
              <a:t/>
            </a:r>
            <a:br>
              <a:rPr lang="en-US" sz="2800" smtClean="0"/>
            </a:br>
            <a:r>
              <a:rPr lang="en-US" sz="2800" smtClean="0"/>
              <a:t/>
            </a:r>
            <a:br>
              <a:rPr lang="en-US" sz="2800" smtClean="0"/>
            </a:br>
            <a:endParaRPr lang="en-US" sz="2800" smtClean="0"/>
          </a:p>
        </p:txBody>
      </p:sp>
      <p:sp>
        <p:nvSpPr>
          <p:cNvPr id="34819" name="Rectangle 3"/>
          <p:cNvSpPr>
            <a:spLocks noGrp="1" noChangeArrowheads="1"/>
          </p:cNvSpPr>
          <p:nvPr>
            <p:ph type="body" idx="1"/>
          </p:nvPr>
        </p:nvSpPr>
        <p:spPr/>
        <p:txBody>
          <a:bodyPr/>
          <a:lstStyle/>
          <a:p>
            <a:pPr eaLnBrk="1" hangingPunct="1"/>
            <a:r>
              <a:rPr lang="en-US" smtClean="0"/>
              <a:t>"The digital collection of images presented here  is taken from the in-print collection of images that New York Public Library has been collecting since 1915.” </a:t>
            </a:r>
          </a:p>
        </p:txBody>
      </p:sp>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2800" u="sng" smtClean="0">
                <a:hlinkClick r:id="rId2"/>
              </a:rPr>
              <a:t>American Rhetoric (famous speeches)</a:t>
            </a:r>
            <a:r>
              <a:rPr lang="en-US" sz="2800" smtClean="0">
                <a:hlinkClick r:id="rId2"/>
              </a:rPr>
              <a:t> </a:t>
            </a:r>
            <a:endParaRPr lang="en-US" sz="2800" smtClean="0"/>
          </a:p>
        </p:txBody>
      </p:sp>
      <p:sp>
        <p:nvSpPr>
          <p:cNvPr id="35843" name="Rectangle 3"/>
          <p:cNvSpPr>
            <a:spLocks noGrp="1" noChangeArrowheads="1"/>
          </p:cNvSpPr>
          <p:nvPr>
            <p:ph type="body" idx="1"/>
          </p:nvPr>
        </p:nvSpPr>
        <p:spPr/>
        <p:txBody>
          <a:bodyPr/>
          <a:lstStyle/>
          <a:p>
            <a:pPr eaLnBrk="1" hangingPunct="1"/>
            <a:r>
              <a:rPr lang="en-US" smtClean="0"/>
              <a:t>“The site makes material available in an effort to advance understanding of political, social, and religious issues as they relate to the study and practice of rhetoric and public address deemed relevant to the public interest and the promotion of civic discourse.”  </a:t>
            </a:r>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There is another option</a:t>
            </a:r>
          </a:p>
        </p:txBody>
      </p:sp>
      <p:sp>
        <p:nvSpPr>
          <p:cNvPr id="36867" name="Rectangle 3"/>
          <p:cNvSpPr>
            <a:spLocks noGrp="1" noChangeArrowheads="1"/>
          </p:cNvSpPr>
          <p:nvPr>
            <p:ph type="body" idx="1"/>
          </p:nvPr>
        </p:nvSpPr>
        <p:spPr/>
        <p:txBody>
          <a:bodyPr/>
          <a:lstStyle/>
          <a:p>
            <a:pPr eaLnBrk="1" hangingPunct="1"/>
            <a:r>
              <a:rPr lang="en-US" dirty="0" smtClean="0"/>
              <a:t>Creative Commons</a:t>
            </a:r>
          </a:p>
          <a:p>
            <a:pPr eaLnBrk="1" hangingPunct="1">
              <a:buNone/>
            </a:pPr>
            <a:r>
              <a:rPr lang="en-US" dirty="0" smtClean="0"/>
              <a:t>(video)</a:t>
            </a:r>
            <a:endParaRPr lang="en-US" dirty="0" smtClean="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Use Flickr to teach licensing </a:t>
            </a:r>
          </a:p>
        </p:txBody>
      </p:sp>
      <p:sp>
        <p:nvSpPr>
          <p:cNvPr id="37891" name="Rectangle 3"/>
          <p:cNvSpPr>
            <a:spLocks noGrp="1" noChangeArrowheads="1"/>
          </p:cNvSpPr>
          <p:nvPr>
            <p:ph type="body" idx="1"/>
          </p:nvPr>
        </p:nvSpPr>
        <p:spPr/>
        <p:txBody>
          <a:bodyPr/>
          <a:lstStyle/>
          <a:p>
            <a:pPr eaLnBrk="1" hangingPunct="1">
              <a:buFontTx/>
              <a:buNone/>
            </a:pPr>
            <a:r>
              <a:rPr lang="en-US" smtClean="0">
                <a:hlinkClick r:id="rId2"/>
              </a:rPr>
              <a:t>http://www.flickr.com/creativecommons/</a:t>
            </a:r>
            <a:endParaRPr lang="en-US" smtClean="0"/>
          </a:p>
          <a:p>
            <a:pPr eaLnBrk="1" hangingPunct="1">
              <a:buFontTx/>
              <a:buNone/>
            </a:pPr>
            <a:r>
              <a:rPr lang="en-US" smtClean="0"/>
              <a:t/>
            </a:r>
            <a:br>
              <a:rPr lang="en-US" smtClean="0"/>
            </a:br>
            <a:endParaRPr lang="en-US" smtClean="0"/>
          </a:p>
        </p:txBody>
      </p:sp>
      <p:pic>
        <p:nvPicPr>
          <p:cNvPr id="37892" name="Picture 4" descr="Image:Sharing creative works IMG-12.png">
            <a:hlinkClick r:id="rId3"/>
          </p:cNvPr>
          <p:cNvPicPr>
            <a:picLocks noChangeAspect="1" noChangeArrowheads="1"/>
          </p:cNvPicPr>
          <p:nvPr/>
        </p:nvPicPr>
        <p:blipFill>
          <a:blip r:embed="rId4" cstate="print"/>
          <a:srcRect/>
          <a:stretch>
            <a:fillRect/>
          </a:stretch>
        </p:blipFill>
        <p:spPr bwMode="auto">
          <a:xfrm>
            <a:off x="2378075" y="3429000"/>
            <a:ext cx="4054475" cy="30416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Image:Spec2-1.gif">
            <a:hlinkClick r:id="rId2" tooltip="Image:Spec2-1.gif"/>
          </p:cNvPr>
          <p:cNvPicPr>
            <a:picLocks noChangeAspect="1" noChangeArrowheads="1"/>
          </p:cNvPicPr>
          <p:nvPr/>
        </p:nvPicPr>
        <p:blipFill>
          <a:blip r:embed="rId3" cstate="print"/>
          <a:srcRect/>
          <a:stretch>
            <a:fillRect/>
          </a:stretch>
        </p:blipFill>
        <p:spPr bwMode="auto">
          <a:xfrm>
            <a:off x="0" y="161925"/>
            <a:ext cx="9144000" cy="65182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1"/>
          </p:nvPr>
        </p:nvSpPr>
        <p:spPr/>
        <p:txBody>
          <a:bodyPr/>
          <a:lstStyle/>
          <a:p>
            <a:pPr eaLnBrk="1" hangingPunct="1"/>
            <a:endParaRPr lang="en-US" smtClean="0"/>
          </a:p>
        </p:txBody>
      </p:sp>
      <p:pic>
        <p:nvPicPr>
          <p:cNvPr id="39939" name="Picture 3" descr="Image:Spec2-3.gif">
            <a:hlinkClick r:id="rId2" tooltip="Image:Spec2-3.gif"/>
          </p:cNvPr>
          <p:cNvPicPr>
            <a:picLocks noChangeAspect="1" noChangeArrowheads="1"/>
          </p:cNvPicPr>
          <p:nvPr/>
        </p:nvPicPr>
        <p:blipFill>
          <a:blip r:embed="rId3" cstate="print"/>
          <a:srcRect/>
          <a:stretch>
            <a:fillRect/>
          </a:stretch>
        </p:blipFill>
        <p:spPr bwMode="auto">
          <a:xfrm>
            <a:off x="0" y="307975"/>
            <a:ext cx="9144000" cy="65182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endParaRPr lang="en-US" smtClean="0"/>
          </a:p>
        </p:txBody>
      </p:sp>
      <p:pic>
        <p:nvPicPr>
          <p:cNvPr id="40963" name="Picture 3" descr="Image:Spec3-2.gif">
            <a:hlinkClick r:id="rId2" tooltip="Image:Spec3-2.gif"/>
          </p:cNvPr>
          <p:cNvPicPr>
            <a:picLocks noChangeAspect="1" noChangeArrowheads="1"/>
          </p:cNvPicPr>
          <p:nvPr/>
        </p:nvPicPr>
        <p:blipFill>
          <a:blip r:embed="rId3" cstate="print"/>
          <a:srcRect/>
          <a:stretch>
            <a:fillRect/>
          </a:stretch>
        </p:blipFill>
        <p:spPr bwMode="auto">
          <a:xfrm>
            <a:off x="182563" y="411163"/>
            <a:ext cx="8623300" cy="61483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Image:Spec3-3.gif">
            <a:hlinkClick r:id="rId2" tooltip="Image:Spec3-3.gif"/>
          </p:cNvPr>
          <p:cNvPicPr>
            <a:picLocks noChangeAspect="1" noChangeArrowheads="1"/>
          </p:cNvPicPr>
          <p:nvPr/>
        </p:nvPicPr>
        <p:blipFill>
          <a:blip r:embed="rId3" cstate="print"/>
          <a:srcRect/>
          <a:stretch>
            <a:fillRect/>
          </a:stretch>
        </p:blipFill>
        <p:spPr bwMode="auto">
          <a:xfrm>
            <a:off x="0" y="250825"/>
            <a:ext cx="8843963" cy="6607175"/>
          </a:xfrm>
          <a:prstGeom prst="rect">
            <a:avLst/>
          </a:prstGeom>
          <a:noFill/>
          <a:ln w="9525">
            <a:noFill/>
            <a:miter lim="800000"/>
            <a:headEnd/>
            <a:tailEnd/>
          </a:ln>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Image:Spec3-4.gif">
            <a:hlinkClick r:id="rId2" tooltip="Image:Spec3-4.gif"/>
          </p:cNvPr>
          <p:cNvPicPr>
            <a:picLocks noChangeAspect="1" noChangeArrowheads="1"/>
          </p:cNvPicPr>
          <p:nvPr/>
        </p:nvPicPr>
        <p:blipFill>
          <a:blip r:embed="rId3" cstate="print"/>
          <a:srcRect/>
          <a:stretch>
            <a:fillRect/>
          </a:stretch>
        </p:blipFill>
        <p:spPr bwMode="auto">
          <a:xfrm>
            <a:off x="0" y="401638"/>
            <a:ext cx="9144000" cy="6365875"/>
          </a:xfrm>
          <a:prstGeom prst="rect">
            <a:avLst/>
          </a:prstGeom>
          <a:noFill/>
          <a:ln w="9525">
            <a:noFill/>
            <a:miter lim="800000"/>
            <a:headEnd/>
            <a:tailEnd/>
          </a:ln>
        </p:spPr>
      </p:pic>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endParaRPr lang="en-US" smtClean="0"/>
          </a:p>
        </p:txBody>
      </p:sp>
      <p:sp>
        <p:nvSpPr>
          <p:cNvPr id="44035" name="Rectangle 3"/>
          <p:cNvSpPr>
            <a:spLocks noGrp="1" noChangeArrowheads="1"/>
          </p:cNvSpPr>
          <p:nvPr>
            <p:ph type="body" idx="1"/>
          </p:nvPr>
        </p:nvSpPr>
        <p:spPr/>
        <p:txBody>
          <a:bodyPr/>
          <a:lstStyle/>
          <a:p>
            <a:pPr eaLnBrk="1" hangingPunct="1"/>
            <a:endParaRPr lang="en-US" smtClean="0"/>
          </a:p>
        </p:txBody>
      </p:sp>
      <p:pic>
        <p:nvPicPr>
          <p:cNvPr id="44036" name="Picture 4" descr="Image:Sharing creative works IMG-21.png">
            <a:hlinkClick r:id="rId2"/>
          </p:cNvPr>
          <p:cNvPicPr>
            <a:picLocks noChangeAspect="1" noChangeArrowheads="1"/>
          </p:cNvPicPr>
          <p:nvPr/>
        </p:nvPicPr>
        <p:blipFill>
          <a:blip r:embed="rId3" cstate="print"/>
          <a:srcRect/>
          <a:stretch>
            <a:fillRect/>
          </a:stretch>
        </p:blipFill>
        <p:spPr bwMode="auto">
          <a:xfrm>
            <a:off x="0" y="23813"/>
            <a:ext cx="9144000" cy="6858000"/>
          </a:xfrm>
          <a:prstGeom prst="rect">
            <a:avLst/>
          </a:prstGeom>
          <a:noFill/>
          <a:ln w="9525">
            <a:noFill/>
            <a:miter lim="800000"/>
            <a:headEnd/>
            <a:tailEnd/>
          </a:ln>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3"/>
          <p:cNvPicPr>
            <a:picLocks noGrp="1" noChangeAspect="1" noChangeArrowheads="1"/>
          </p:cNvPicPr>
          <p:nvPr>
            <p:ph sz="half" idx="1"/>
          </p:nvPr>
        </p:nvPicPr>
        <p:blipFill>
          <a:blip r:embed="rId2" cstate="print"/>
          <a:srcRect/>
          <a:stretch>
            <a:fillRect/>
          </a:stretch>
        </p:blipFill>
        <p:spPr bwMode="auto">
          <a:xfrm>
            <a:off x="2667000" y="1371600"/>
            <a:ext cx="6253163" cy="4852988"/>
          </a:xfrm>
          <a:noFill/>
          <a:ln>
            <a:miter lim="800000"/>
            <a:headEnd/>
            <a:tailEnd/>
          </a:ln>
        </p:spPr>
      </p:pic>
      <p:sp>
        <p:nvSpPr>
          <p:cNvPr id="23554" name="Title 1"/>
          <p:cNvSpPr>
            <a:spLocks noGrp="1"/>
          </p:cNvSpPr>
          <p:nvPr>
            <p:ph type="title"/>
          </p:nvPr>
        </p:nvSpPr>
        <p:spPr bwMode="auto">
          <a:xfrm>
            <a:off x="1676400" y="609600"/>
            <a:ext cx="7010400" cy="838200"/>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smtClean="0">
                <a:latin typeface="Arial" charset="0"/>
                <a:cs typeface="Arial" charset="0"/>
              </a:rPr>
              <a:t>Add Music</a:t>
            </a:r>
          </a:p>
        </p:txBody>
      </p:sp>
      <p:sp>
        <p:nvSpPr>
          <p:cNvPr id="22" name="Oval 21"/>
          <p:cNvSpPr/>
          <p:nvPr/>
        </p:nvSpPr>
        <p:spPr>
          <a:xfrm>
            <a:off x="3505200" y="2286000"/>
            <a:ext cx="3810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Oval 22"/>
          <p:cNvSpPr/>
          <p:nvPr/>
        </p:nvSpPr>
        <p:spPr>
          <a:xfrm>
            <a:off x="3505200" y="2743200"/>
            <a:ext cx="3810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Oval 23"/>
          <p:cNvSpPr/>
          <p:nvPr/>
        </p:nvSpPr>
        <p:spPr>
          <a:xfrm>
            <a:off x="3505200" y="2514600"/>
            <a:ext cx="3810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Oval 24"/>
          <p:cNvSpPr/>
          <p:nvPr/>
        </p:nvSpPr>
        <p:spPr>
          <a:xfrm>
            <a:off x="4800600" y="2743200"/>
            <a:ext cx="4572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Oval 25"/>
          <p:cNvSpPr/>
          <p:nvPr/>
        </p:nvSpPr>
        <p:spPr>
          <a:xfrm>
            <a:off x="3581400" y="3810000"/>
            <a:ext cx="3810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Oval 26"/>
          <p:cNvSpPr/>
          <p:nvPr/>
        </p:nvSpPr>
        <p:spPr>
          <a:xfrm>
            <a:off x="5257800" y="3810000"/>
            <a:ext cx="533400" cy="2286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z="4400" smtClean="0"/>
              <a:t>When in Doubt…</a:t>
            </a:r>
          </a:p>
        </p:txBody>
      </p:sp>
      <p:sp>
        <p:nvSpPr>
          <p:cNvPr id="46083" name="Rectangle 3"/>
          <p:cNvSpPr>
            <a:spLocks noGrp="1" noChangeArrowheads="1"/>
          </p:cNvSpPr>
          <p:nvPr>
            <p:ph type="body" idx="1"/>
          </p:nvPr>
        </p:nvSpPr>
        <p:spPr>
          <a:xfrm>
            <a:off x="993775" y="2540000"/>
            <a:ext cx="7693025" cy="3724275"/>
          </a:xfrm>
        </p:spPr>
        <p:txBody>
          <a:bodyPr/>
          <a:lstStyle/>
          <a:p>
            <a:pPr eaLnBrk="1" hangingPunct="1">
              <a:buFontTx/>
              <a:buNone/>
            </a:pPr>
            <a:r>
              <a:rPr lang="en-US" sz="4400" b="1" smtClean="0"/>
              <a:t>…Get Permission!!!!</a:t>
            </a:r>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981200"/>
            <a:ext cx="8229600" cy="4525963"/>
          </a:xfrm>
        </p:spPr>
        <p:txBody>
          <a:bodyPr>
            <a:normAutofit fontScale="85000" lnSpcReduction="20000"/>
          </a:bodyPr>
          <a:lstStyle/>
          <a:p>
            <a:r>
              <a:rPr lang="en-US" b="1" dirty="0" smtClean="0"/>
              <a:t>You </a:t>
            </a:r>
            <a:r>
              <a:rPr lang="en-US" b="1" dirty="0" smtClean="0"/>
              <a:t>can produce an image of anything that you can put on a scanner or that you can photograph.</a:t>
            </a:r>
            <a:r>
              <a:rPr lang="en-US" dirty="0" smtClean="0"/>
              <a:t> So, don't think just in terms of photos, think in terms of things that can be scanned or photographed. </a:t>
            </a:r>
          </a:p>
          <a:p>
            <a:r>
              <a:rPr lang="en-US" b="1" dirty="0" smtClean="0"/>
              <a:t>Personal media is everywhere.</a:t>
            </a:r>
            <a:r>
              <a:rPr lang="en-US" dirty="0" smtClean="0"/>
              <a:t> You have produced a lot of media during your life that you are not aware of. Sit in your favorite easy chair and look around you. There is a great deal of media that will work well for your story that is on your walls, on your bookshelves, in desk drawers, or in that box in the attic you refuse to throw away. And don't forget your friends and family members who have been taking pictures of you, shooting video of you, and receiving your letters and gifts for many years. </a:t>
            </a:r>
          </a:p>
          <a:p>
            <a:endParaRPr lang="en-US" dirty="0" smtClean="0"/>
          </a:p>
          <a:p>
            <a:endParaRPr lang="en-US" dirty="0"/>
          </a:p>
        </p:txBody>
      </p:sp>
      <p:sp>
        <p:nvSpPr>
          <p:cNvPr id="3" name="Title 2"/>
          <p:cNvSpPr>
            <a:spLocks noGrp="1"/>
          </p:cNvSpPr>
          <p:nvPr>
            <p:ph type="title"/>
          </p:nvPr>
        </p:nvSpPr>
        <p:spPr>
          <a:xfrm>
            <a:off x="457200" y="533400"/>
            <a:ext cx="8229600" cy="1143000"/>
          </a:xfrm>
        </p:spPr>
        <p:txBody>
          <a:bodyPr>
            <a:normAutofit fontScale="90000"/>
          </a:bodyPr>
          <a:lstStyle/>
          <a:p>
            <a:r>
              <a:rPr lang="en-US" dirty="0" smtClean="0"/>
              <a:t>You will have 2 weeks to create final project.  </a:t>
            </a:r>
            <a:br>
              <a:rPr lang="en-US" dirty="0" smtClean="0"/>
            </a:br>
            <a:r>
              <a:rPr lang="en-US" dirty="0" smtClean="0"/>
              <a:t>Materials you might need</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 </a:t>
            </a:r>
            <a:r>
              <a:rPr lang="en-US" dirty="0" smtClean="0"/>
              <a:t>old photos</a:t>
            </a:r>
          </a:p>
          <a:p>
            <a:r>
              <a:rPr lang="en-US" dirty="0" smtClean="0"/>
              <a:t>- greeting cards</a:t>
            </a:r>
          </a:p>
          <a:p>
            <a:r>
              <a:rPr lang="en-US" dirty="0" smtClean="0"/>
              <a:t>- watches</a:t>
            </a:r>
          </a:p>
          <a:p>
            <a:r>
              <a:rPr lang="en-US" dirty="0" smtClean="0"/>
              <a:t>- report cards</a:t>
            </a:r>
          </a:p>
          <a:p>
            <a:r>
              <a:rPr lang="en-US" dirty="0" smtClean="0"/>
              <a:t>- fabrics</a:t>
            </a:r>
          </a:p>
          <a:p>
            <a:r>
              <a:rPr lang="en-US" dirty="0" smtClean="0"/>
              <a:t>- jewelry</a:t>
            </a:r>
          </a:p>
          <a:p>
            <a:r>
              <a:rPr lang="en-US" dirty="0" smtClean="0"/>
              <a:t>- post cards</a:t>
            </a:r>
          </a:p>
          <a:p>
            <a:r>
              <a:rPr lang="en-US" dirty="0" smtClean="0"/>
              <a:t>- letters</a:t>
            </a:r>
          </a:p>
          <a:p>
            <a:r>
              <a:rPr lang="en-US" dirty="0" smtClean="0"/>
              <a:t>- personal papers</a:t>
            </a:r>
          </a:p>
          <a:p>
            <a:r>
              <a:rPr lang="en-US" dirty="0" smtClean="0"/>
              <a:t>- flowers, leaves</a:t>
            </a:r>
          </a:p>
          <a:p>
            <a:r>
              <a:rPr lang="en-US" dirty="0" smtClean="0"/>
              <a:t>- wall paper</a:t>
            </a:r>
          </a:p>
          <a:p>
            <a:r>
              <a:rPr lang="en-US" dirty="0" smtClean="0"/>
              <a:t>- book covers</a:t>
            </a:r>
          </a:p>
          <a:p>
            <a:r>
              <a:rPr lang="en-US" dirty="0" smtClean="0"/>
              <a:t>- hair braids</a:t>
            </a:r>
          </a:p>
          <a:p>
            <a:r>
              <a:rPr lang="en-US" dirty="0" smtClean="0"/>
              <a:t>- drawings, art work</a:t>
            </a:r>
          </a:p>
          <a:p>
            <a:r>
              <a:rPr lang="en-US" dirty="0" smtClean="0"/>
              <a:t>- mementos</a:t>
            </a:r>
          </a:p>
          <a:p>
            <a:endParaRPr lang="en-US" dirty="0"/>
          </a:p>
        </p:txBody>
      </p:sp>
      <p:sp>
        <p:nvSpPr>
          <p:cNvPr id="3" name="Title 2"/>
          <p:cNvSpPr>
            <a:spLocks noGrp="1"/>
          </p:cNvSpPr>
          <p:nvPr>
            <p:ph type="title"/>
          </p:nvPr>
        </p:nvSpPr>
        <p:spPr>
          <a:xfrm>
            <a:off x="457200" y="609600"/>
            <a:ext cx="8229600" cy="1143000"/>
          </a:xfrm>
        </p:spPr>
        <p:txBody>
          <a:bodyPr>
            <a:normAutofit fontScale="90000"/>
          </a:bodyPr>
          <a:lstStyle/>
          <a:p>
            <a:r>
              <a:rPr lang="en-US" sz="2200" dirty="0" smtClean="0"/>
              <a:t>A list of image sources</a:t>
            </a:r>
            <a:br>
              <a:rPr lang="en-US" sz="2200" dirty="0" smtClean="0"/>
            </a:br>
            <a:r>
              <a:rPr lang="en-US" sz="2200" dirty="0" smtClean="0"/>
              <a:t>Here is a list of potential image sources taken from </a:t>
            </a:r>
            <a:r>
              <a:rPr lang="en-US" sz="2200" dirty="0" err="1" smtClean="0"/>
              <a:t>Bernajean</a:t>
            </a:r>
            <a:r>
              <a:rPr lang="en-US" sz="2200" dirty="0" smtClean="0"/>
              <a:t> Porter's book on digital storytelling called </a:t>
            </a:r>
            <a:r>
              <a:rPr lang="en-US" sz="2200" dirty="0" err="1" smtClean="0">
                <a:hlinkClick r:id="rId2"/>
              </a:rPr>
              <a:t>Digitales</a:t>
            </a:r>
            <a:r>
              <a:rPr lang="en-US" sz="2200" dirty="0" smtClean="0"/>
              <a:t>: </a:t>
            </a:r>
            <a:r>
              <a:rPr lang="en-US" dirty="0" smtClean="0"/>
              <a:t/>
            </a:r>
            <a:br>
              <a:rPr lang="en-US" dirty="0" smtClean="0"/>
            </a:b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For </a:t>
            </a:r>
            <a:r>
              <a:rPr lang="en-US" dirty="0" smtClean="0"/>
              <a:t>academic stories, in addition to the items for personal stories mentioned above, here are some suggestions:</a:t>
            </a:r>
          </a:p>
          <a:p>
            <a:r>
              <a:rPr lang="en-US" dirty="0" smtClean="0"/>
              <a:t>lesson plan(s) and materials used with your lessons </a:t>
            </a:r>
          </a:p>
          <a:p>
            <a:r>
              <a:rPr lang="en-US" dirty="0" smtClean="0"/>
              <a:t>pictures you use in the lesson </a:t>
            </a:r>
          </a:p>
          <a:p>
            <a:r>
              <a:rPr lang="en-US" dirty="0" smtClean="0"/>
              <a:t>relevant charts </a:t>
            </a:r>
          </a:p>
          <a:p>
            <a:r>
              <a:rPr lang="en-US" dirty="0" smtClean="0"/>
              <a:t>maps </a:t>
            </a:r>
          </a:p>
          <a:p>
            <a:r>
              <a:rPr lang="en-US" dirty="0" smtClean="0"/>
              <a:t>URLs and web materials </a:t>
            </a:r>
          </a:p>
          <a:p>
            <a:r>
              <a:rPr lang="en-US" dirty="0" smtClean="0"/>
              <a:t>pictures of students, your classroom, your school </a:t>
            </a:r>
          </a:p>
          <a:p>
            <a:r>
              <a:rPr lang="en-US" dirty="0" smtClean="0"/>
              <a:t>Just walk through the lesson and think about what might go into a story or movie about it. </a:t>
            </a:r>
            <a:endParaRPr lang="en-US" dirty="0"/>
          </a:p>
        </p:txBody>
      </p:sp>
      <p:sp>
        <p:nvSpPr>
          <p:cNvPr id="3" name="Title 2"/>
          <p:cNvSpPr>
            <a:spLocks noGrp="1"/>
          </p:cNvSpPr>
          <p:nvPr>
            <p:ph type="title"/>
          </p:nvPr>
        </p:nvSpPr>
        <p:spPr/>
        <p:txBody>
          <a:bodyPr>
            <a:normAutofit fontScale="90000"/>
          </a:bodyPr>
          <a:lstStyle/>
          <a:p>
            <a:r>
              <a:rPr lang="en-US" dirty="0" smtClean="0"/>
              <a:t>Academic story images</a:t>
            </a:r>
            <a:br>
              <a:rPr lang="en-US" dirty="0" smtClean="0"/>
            </a:b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Using video as a homework tool.</a:t>
            </a:r>
          </a:p>
          <a:p>
            <a:r>
              <a:rPr lang="en-US" dirty="0" smtClean="0"/>
              <a:t>Sample Door Scenes</a:t>
            </a:r>
            <a:endParaRPr lang="en-US" dirty="0"/>
          </a:p>
        </p:txBody>
      </p:sp>
      <p:sp>
        <p:nvSpPr>
          <p:cNvPr id="3" name="Title 2"/>
          <p:cNvSpPr>
            <a:spLocks noGrp="1"/>
          </p:cNvSpPr>
          <p:nvPr>
            <p:ph type="title"/>
          </p:nvPr>
        </p:nvSpPr>
        <p:spPr/>
        <p:txBody>
          <a:bodyPr/>
          <a:lstStyle/>
          <a:p>
            <a:r>
              <a:rPr lang="en-US" dirty="0" smtClean="0"/>
              <a:t>Your assignment next week</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7" descr="2009-07-29_150722.jpg"/>
          <p:cNvPicPr>
            <a:picLocks noChangeAspect="1"/>
          </p:cNvPicPr>
          <p:nvPr/>
        </p:nvPicPr>
        <p:blipFill>
          <a:blip r:embed="rId2" cstate="print"/>
          <a:srcRect/>
          <a:stretch>
            <a:fillRect/>
          </a:stretch>
        </p:blipFill>
        <p:spPr bwMode="auto">
          <a:xfrm>
            <a:off x="2879725" y="1981200"/>
            <a:ext cx="6045200" cy="4486275"/>
          </a:xfrm>
          <a:prstGeom prst="rect">
            <a:avLst/>
          </a:prstGeom>
          <a:noFill/>
          <a:ln w="9525">
            <a:noFill/>
            <a:miter lim="800000"/>
            <a:headEnd/>
            <a:tailEnd/>
          </a:ln>
        </p:spPr>
      </p:pic>
      <p:sp>
        <p:nvSpPr>
          <p:cNvPr id="24580" name="Content Placeholder 2"/>
          <p:cNvSpPr>
            <a:spLocks noGrp="1"/>
          </p:cNvSpPr>
          <p:nvPr>
            <p:ph sz="half" idx="1"/>
          </p:nvPr>
        </p:nvSpPr>
        <p:spPr bwMode="auto">
          <a:xfrm>
            <a:off x="0" y="2057400"/>
            <a:ext cx="2971800" cy="4495800"/>
          </a:xfrm>
          <a:noFill/>
          <a:ln>
            <a:miter lim="800000"/>
            <a:headEnd/>
            <a:tailEnd/>
          </a:ln>
        </p:spPr>
        <p:txBody>
          <a:bodyPr vert="horz" wrap="square" lIns="91440" tIns="45720" rIns="91440" bIns="45720" numCol="1" anchor="t" anchorCtr="0" compatLnSpc="1">
            <a:prstTxWarp prst="textNoShape">
              <a:avLst/>
            </a:prstTxWarp>
          </a:bodyPr>
          <a:lstStyle/>
          <a:p>
            <a:pPr marL="0" indent="0">
              <a:buFont typeface="Arial" charset="0"/>
              <a:buNone/>
            </a:pPr>
            <a:r>
              <a:rPr lang="en-US" dirty="0" smtClean="0">
                <a:solidFill>
                  <a:schemeClr val="tx1"/>
                </a:solidFill>
                <a:latin typeface="Arial" charset="0"/>
                <a:cs typeface="Arial" charset="0"/>
              </a:rPr>
              <a:t>IMPORTANT: Set volume approximately 1/8th of total volume to avoid losing narration</a:t>
            </a:r>
          </a:p>
        </p:txBody>
      </p:sp>
      <p:sp>
        <p:nvSpPr>
          <p:cNvPr id="24579" name="Title 1"/>
          <p:cNvSpPr>
            <a:spLocks noGrp="1"/>
          </p:cNvSpPr>
          <p:nvPr>
            <p:ph type="title"/>
          </p:nvPr>
        </p:nvSpPr>
        <p:spPr bwMode="auto">
          <a:xfrm>
            <a:off x="1676400" y="609600"/>
            <a:ext cx="7086600" cy="838200"/>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smtClean="0">
                <a:latin typeface="Arial" charset="0"/>
                <a:cs typeface="Arial" charset="0"/>
              </a:rPr>
              <a:t>Add Music</a:t>
            </a:r>
          </a:p>
        </p:txBody>
      </p:sp>
      <p:sp>
        <p:nvSpPr>
          <p:cNvPr id="27" name="Oval 26"/>
          <p:cNvSpPr/>
          <p:nvPr/>
        </p:nvSpPr>
        <p:spPr>
          <a:xfrm flipV="1">
            <a:off x="3276600" y="4648200"/>
            <a:ext cx="457200" cy="304800"/>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WMV file</a:t>
            </a:r>
          </a:p>
          <a:p>
            <a:r>
              <a:rPr lang="en-US" dirty="0" smtClean="0"/>
              <a:t>An unfinished story is a </a:t>
            </a:r>
            <a:r>
              <a:rPr lang="en-US" dirty="0" err="1" smtClean="0"/>
              <a:t>Photostory</a:t>
            </a:r>
            <a:r>
              <a:rPr lang="en-US" dirty="0" smtClean="0"/>
              <a:t> file</a:t>
            </a:r>
            <a:endParaRPr lang="en-US" dirty="0"/>
          </a:p>
        </p:txBody>
      </p:sp>
      <p:sp>
        <p:nvSpPr>
          <p:cNvPr id="2" name="Title 1"/>
          <p:cNvSpPr>
            <a:spLocks noGrp="1"/>
          </p:cNvSpPr>
          <p:nvPr>
            <p:ph type="title"/>
          </p:nvPr>
        </p:nvSpPr>
        <p:spPr/>
        <p:txBody>
          <a:bodyPr>
            <a:normAutofit fontScale="90000"/>
          </a:bodyPr>
          <a:lstStyle/>
          <a:p>
            <a:r>
              <a:rPr lang="en-US" dirty="0" smtClean="0"/>
              <a:t>What does a finish product look like?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47500" lnSpcReduction="20000"/>
          </a:bodyPr>
          <a:lstStyle/>
          <a:p>
            <a:r>
              <a:rPr lang="en-US" dirty="0" err="1" smtClean="0">
                <a:hlinkClick r:id="rId2"/>
              </a:rPr>
              <a:t>Stock.XCHNG</a:t>
            </a:r>
            <a:r>
              <a:rPr lang="en-US" dirty="0" smtClean="0"/>
              <a:t>. This fabulous site has a library of almost 400,000 images covering every topic, and is probably the best place to start your search for free images. </a:t>
            </a:r>
            <a:r>
              <a:rPr lang="en-US" dirty="0" err="1" smtClean="0"/>
              <a:t>Stock.XCHNG</a:t>
            </a:r>
            <a:r>
              <a:rPr lang="en-US" dirty="0" smtClean="0"/>
              <a:t> has a more complex image </a:t>
            </a:r>
            <a:r>
              <a:rPr lang="en-US" dirty="0" err="1" smtClean="0"/>
              <a:t>licence</a:t>
            </a:r>
            <a:r>
              <a:rPr lang="en-US" dirty="0" smtClean="0"/>
              <a:t> agreement than some of the competition, though, so read that carefully before you start. </a:t>
            </a:r>
          </a:p>
          <a:p>
            <a:r>
              <a:rPr lang="en-US" dirty="0" smtClean="0">
                <a:hlinkClick r:id="rId3"/>
              </a:rPr>
              <a:t>2. </a:t>
            </a:r>
            <a:r>
              <a:rPr lang="en-US" dirty="0" err="1" smtClean="0">
                <a:hlinkClick r:id="rId3"/>
              </a:rPr>
              <a:t>Openphoto</a:t>
            </a:r>
            <a:r>
              <a:rPr lang="en-US" dirty="0" smtClean="0"/>
              <a:t>. It first appeared back in 1998, and so it's no surprise that </a:t>
            </a:r>
            <a:r>
              <a:rPr lang="en-US" dirty="0" err="1" smtClean="0"/>
              <a:t>Openphoto</a:t>
            </a:r>
            <a:r>
              <a:rPr lang="en-US" dirty="0" smtClean="0"/>
              <a:t> has now built up a solid collection of stock photos. They're neatly arranged into well-chosen categories, and clicking any of these leads on to a thumbnail gallery of related shots. </a:t>
            </a:r>
          </a:p>
          <a:p>
            <a:r>
              <a:rPr lang="en-US" dirty="0" smtClean="0">
                <a:hlinkClick r:id="rId4"/>
              </a:rPr>
              <a:t>3. Stockvault.net</a:t>
            </a:r>
            <a:r>
              <a:rPr lang="en-US" dirty="0" smtClean="0"/>
              <a:t>. </a:t>
            </a:r>
            <a:r>
              <a:rPr lang="en-US" dirty="0" err="1" smtClean="0"/>
              <a:t>Stockvault</a:t>
            </a:r>
            <a:r>
              <a:rPr lang="en-US" dirty="0" smtClean="0"/>
              <a:t> has a small but very high quality collection of stock photos, as well as logo templates, clip arts, textures and backgrounds. It's the perfect site to find graphics for your website, then, but beware - </a:t>
            </a:r>
            <a:r>
              <a:rPr lang="en-US" dirty="0" err="1" smtClean="0"/>
              <a:t>Stockvault's</a:t>
            </a:r>
            <a:r>
              <a:rPr lang="en-US" dirty="0" smtClean="0"/>
              <a:t> images are free for personal, non-commercial use only. </a:t>
            </a:r>
          </a:p>
          <a:p>
            <a:r>
              <a:rPr lang="en-US" dirty="0" smtClean="0">
                <a:hlinkClick r:id="rId5"/>
              </a:rPr>
              <a:t>4. </a:t>
            </a:r>
            <a:r>
              <a:rPr lang="en-US" dirty="0" err="1" smtClean="0">
                <a:hlinkClick r:id="rId5"/>
              </a:rPr>
              <a:t>Unprofound</a:t>
            </a:r>
            <a:r>
              <a:rPr lang="en-US" dirty="0" smtClean="0"/>
              <a:t>. This site has some great photos, with no significant restrictions on their use. You don't have to register to download images, and </a:t>
            </a:r>
            <a:r>
              <a:rPr lang="en-US" dirty="0" err="1" smtClean="0"/>
              <a:t>Unprofound</a:t>
            </a:r>
            <a:r>
              <a:rPr lang="en-US" dirty="0" smtClean="0"/>
              <a:t> is strictly non-profit, so you won't be hassled by the usual collection of annoying ads. What's not to like? </a:t>
            </a:r>
          </a:p>
          <a:p>
            <a:r>
              <a:rPr lang="en-US" dirty="0" smtClean="0">
                <a:hlinkClick r:id="rId6"/>
              </a:rPr>
              <a:t>5. Free Media Goo</a:t>
            </a:r>
            <a:r>
              <a:rPr lang="en-US" dirty="0" smtClean="0"/>
              <a:t>. You can browse the tiny library at Free Media Goo in just a few minutes, and the images are relatively low resolution. There are some undeniably impressive photos, though, along with some handy textures and audio samples, and there's no need to register - just download anything that appeals. </a:t>
            </a:r>
          </a:p>
          <a:p>
            <a:r>
              <a:rPr lang="en-US" dirty="0" smtClean="0">
                <a:hlinkClick r:id="rId7"/>
              </a:rPr>
              <a:t>6. </a:t>
            </a:r>
            <a:r>
              <a:rPr lang="en-US" dirty="0" err="1" smtClean="0">
                <a:hlinkClick r:id="rId7"/>
              </a:rPr>
              <a:t>Morguefile</a:t>
            </a:r>
            <a:r>
              <a:rPr lang="en-US" dirty="0" smtClean="0"/>
              <a:t>. This site's best feature is its excellent search tool. You can filter by categories, keywords, size, rating, even </a:t>
            </a:r>
            <a:r>
              <a:rPr lang="en-US" dirty="0" err="1" smtClean="0"/>
              <a:t>colour</a:t>
            </a:r>
            <a:r>
              <a:rPr lang="en-US" dirty="0" smtClean="0"/>
              <a:t>, so it's easy to bypass irrelevant shots and zoom in on the photos you need. </a:t>
            </a:r>
            <a:r>
              <a:rPr lang="en-US" dirty="0" err="1" smtClean="0"/>
              <a:t>Morguefile's</a:t>
            </a:r>
            <a:r>
              <a:rPr lang="en-US" dirty="0" smtClean="0"/>
              <a:t> </a:t>
            </a:r>
            <a:r>
              <a:rPr lang="en-US" dirty="0" err="1" smtClean="0"/>
              <a:t>licence</a:t>
            </a:r>
            <a:r>
              <a:rPr lang="en-US" dirty="0" smtClean="0"/>
              <a:t> is generous and no registration is required. </a:t>
            </a:r>
          </a:p>
          <a:p>
            <a:endParaRPr lang="en-US" dirty="0"/>
          </a:p>
        </p:txBody>
      </p:sp>
      <p:sp>
        <p:nvSpPr>
          <p:cNvPr id="2" name="Title 1"/>
          <p:cNvSpPr>
            <a:spLocks noGrp="1"/>
          </p:cNvSpPr>
          <p:nvPr>
            <p:ph type="title"/>
          </p:nvPr>
        </p:nvSpPr>
        <p:spPr/>
        <p:txBody>
          <a:bodyPr/>
          <a:lstStyle/>
          <a:p>
            <a:r>
              <a:rPr lang="en-US" dirty="0" smtClean="0">
                <a:hlinkClick r:id="rId8"/>
              </a:rPr>
              <a:t>Royalty Free Images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113</TotalTime>
  <Words>2916</Words>
  <Application>Microsoft Office PowerPoint</Application>
  <PresentationFormat>On-screen Show (4:3)</PresentationFormat>
  <Paragraphs>264</Paragraphs>
  <Slides>64</Slides>
  <Notes>1</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Concourse</vt:lpstr>
      <vt:lpstr>Motion</vt:lpstr>
      <vt:lpstr>Music</vt:lpstr>
      <vt:lpstr>Power of Music</vt:lpstr>
      <vt:lpstr>Voice</vt:lpstr>
      <vt:lpstr>Add Music </vt:lpstr>
      <vt:lpstr>Add Music</vt:lpstr>
      <vt:lpstr>Add Music</vt:lpstr>
      <vt:lpstr>What does a finish product look like?</vt:lpstr>
      <vt:lpstr>Royalty Free Images</vt:lpstr>
      <vt:lpstr>Slide 10</vt:lpstr>
      <vt:lpstr>Video cameras</vt:lpstr>
      <vt:lpstr>Video Mistakes</vt:lpstr>
      <vt:lpstr>Uploading Video</vt:lpstr>
      <vt:lpstr>Assessment</vt:lpstr>
      <vt:lpstr>List of possible digital story evaluation traits </vt:lpstr>
      <vt:lpstr>Research </vt:lpstr>
      <vt:lpstr>Writing </vt:lpstr>
      <vt:lpstr>Economy </vt:lpstr>
      <vt:lpstr>Flow, organization and pacing </vt:lpstr>
      <vt:lpstr>Presentation and performance </vt:lpstr>
      <vt:lpstr> Media application </vt:lpstr>
      <vt:lpstr>Citations, permission </vt:lpstr>
      <vt:lpstr>Copyrightable works fall into the following categories </vt:lpstr>
      <vt:lpstr>Purpose of Copyright</vt:lpstr>
      <vt:lpstr>Categories not protected </vt:lpstr>
      <vt:lpstr>Copyright Myths</vt:lpstr>
      <vt:lpstr>Fair Use</vt:lpstr>
      <vt:lpstr>Fair Use is Determined by</vt:lpstr>
      <vt:lpstr>Permitted for Teachers</vt:lpstr>
      <vt:lpstr>Not Permitted for Teachers</vt:lpstr>
      <vt:lpstr>Multiples are allowed if </vt:lpstr>
      <vt:lpstr>Teachers can copy </vt:lpstr>
      <vt:lpstr>Teachers can not copy </vt:lpstr>
      <vt:lpstr>Big Books and Picture Books</vt:lpstr>
      <vt:lpstr>Big Books and Picture Books – Not Allowed</vt:lpstr>
      <vt:lpstr>Audiovisual Materials Permitted</vt:lpstr>
      <vt:lpstr>Audiovisual Materials – Not Permitted</vt:lpstr>
      <vt:lpstr>Music-Permitted</vt:lpstr>
      <vt:lpstr>Music- Not Permitted</vt:lpstr>
      <vt:lpstr>Videos for Educational Purposes</vt:lpstr>
      <vt:lpstr>Videos -Not Permitted</vt:lpstr>
      <vt:lpstr>Cable Television -  Not Permitted</vt:lpstr>
      <vt:lpstr>Rented  or Purchased Videos-            Not Permitted</vt:lpstr>
      <vt:lpstr>Multimedia - Permitted</vt:lpstr>
      <vt:lpstr>Graphics -  Not Permitted</vt:lpstr>
      <vt:lpstr>What can we use ???</vt:lpstr>
      <vt:lpstr>Public Domain</vt:lpstr>
      <vt:lpstr>Slide 48</vt:lpstr>
      <vt:lpstr>Digital History </vt:lpstr>
      <vt:lpstr>The NYPL Picture Collection Online  </vt:lpstr>
      <vt:lpstr>American Rhetoric (famous speeches) </vt:lpstr>
      <vt:lpstr>There is another option</vt:lpstr>
      <vt:lpstr>Use Flickr to teach licensing </vt:lpstr>
      <vt:lpstr>Slide 54</vt:lpstr>
      <vt:lpstr>Slide 55</vt:lpstr>
      <vt:lpstr>Slide 56</vt:lpstr>
      <vt:lpstr>Slide 57</vt:lpstr>
      <vt:lpstr>Slide 58</vt:lpstr>
      <vt:lpstr>Slide 59</vt:lpstr>
      <vt:lpstr>When in Doubt…</vt:lpstr>
      <vt:lpstr>You will have 2 weeks to create final project.   Materials you might need</vt:lpstr>
      <vt:lpstr>A list of image sources Here is a list of potential image sources taken from Bernajean Porter's book on digital storytelling called Digitales:  </vt:lpstr>
      <vt:lpstr>Academic story images </vt:lpstr>
      <vt:lpstr>Your assignment next week</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Camera</dc:title>
  <dc:creator>Wauwatosa School District</dc:creator>
  <cp:lastModifiedBy>Wauwatosa School District</cp:lastModifiedBy>
  <cp:revision>4</cp:revision>
  <dcterms:created xsi:type="dcterms:W3CDTF">2010-02-06T18:20:26Z</dcterms:created>
  <dcterms:modified xsi:type="dcterms:W3CDTF">2010-02-06T20:13:33Z</dcterms:modified>
</cp:coreProperties>
</file>